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handoutMasterIdLst>
    <p:handoutMasterId r:id="rId43"/>
  </p:handoutMasterIdLst>
  <p:sldIdLst>
    <p:sldId id="273" r:id="rId2"/>
    <p:sldId id="403" r:id="rId3"/>
    <p:sldId id="402" r:id="rId4"/>
    <p:sldId id="329" r:id="rId5"/>
    <p:sldId id="331" r:id="rId6"/>
    <p:sldId id="376" r:id="rId7"/>
    <p:sldId id="395" r:id="rId8"/>
    <p:sldId id="396" r:id="rId9"/>
    <p:sldId id="397" r:id="rId10"/>
    <p:sldId id="404" r:id="rId11"/>
    <p:sldId id="407" r:id="rId12"/>
    <p:sldId id="400" r:id="rId13"/>
    <p:sldId id="356" r:id="rId14"/>
    <p:sldId id="344" r:id="rId15"/>
    <p:sldId id="355" r:id="rId16"/>
    <p:sldId id="354" r:id="rId17"/>
    <p:sldId id="353" r:id="rId18"/>
    <p:sldId id="352" r:id="rId19"/>
    <p:sldId id="340" r:id="rId20"/>
    <p:sldId id="343" r:id="rId21"/>
    <p:sldId id="342" r:id="rId22"/>
    <p:sldId id="358" r:id="rId23"/>
    <p:sldId id="350" r:id="rId24"/>
    <p:sldId id="359" r:id="rId25"/>
    <p:sldId id="361" r:id="rId26"/>
    <p:sldId id="398" r:id="rId27"/>
    <p:sldId id="334" r:id="rId28"/>
    <p:sldId id="256" r:id="rId29"/>
    <p:sldId id="405" r:id="rId30"/>
    <p:sldId id="335" r:id="rId31"/>
    <p:sldId id="408" r:id="rId32"/>
    <p:sldId id="336" r:id="rId33"/>
    <p:sldId id="337" r:id="rId34"/>
    <p:sldId id="409" r:id="rId35"/>
    <p:sldId id="332" r:id="rId36"/>
    <p:sldId id="410" r:id="rId37"/>
    <p:sldId id="328" r:id="rId38"/>
    <p:sldId id="411" r:id="rId39"/>
    <p:sldId id="412" r:id="rId40"/>
    <p:sldId id="33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0146595F-3F14-4A14-B700-AA16C36FC921}">
          <p14:sldIdLst>
            <p14:sldId id="273"/>
          </p14:sldIdLst>
        </p14:section>
        <p14:section name="Title and content" id="{D44DEEB9-BF3B-4945-B1A1-696CBA975282}">
          <p14:sldIdLst>
            <p14:sldId id="403"/>
            <p14:sldId id="402"/>
            <p14:sldId id="329"/>
            <p14:sldId id="331"/>
            <p14:sldId id="376"/>
            <p14:sldId id="395"/>
            <p14:sldId id="396"/>
            <p14:sldId id="397"/>
            <p14:sldId id="404"/>
            <p14:sldId id="407"/>
            <p14:sldId id="400"/>
            <p14:sldId id="356"/>
            <p14:sldId id="344"/>
            <p14:sldId id="355"/>
            <p14:sldId id="354"/>
            <p14:sldId id="353"/>
            <p14:sldId id="352"/>
            <p14:sldId id="340"/>
            <p14:sldId id="343"/>
            <p14:sldId id="342"/>
            <p14:sldId id="358"/>
            <p14:sldId id="350"/>
            <p14:sldId id="359"/>
            <p14:sldId id="361"/>
            <p14:sldId id="398"/>
            <p14:sldId id="334"/>
            <p14:sldId id="256"/>
            <p14:sldId id="405"/>
            <p14:sldId id="335"/>
            <p14:sldId id="408"/>
            <p14:sldId id="336"/>
            <p14:sldId id="337"/>
            <p14:sldId id="409"/>
            <p14:sldId id="332"/>
            <p14:sldId id="410"/>
            <p14:sldId id="328"/>
            <p14:sldId id="411"/>
            <p14:sldId id="412"/>
            <p14:sldId id="333"/>
          </p14:sldIdLst>
        </p14:section>
        <p14:section name="Section slide" id="{10948999-BC23-439A-885F-09186375D593}">
          <p14:sldIdLst/>
        </p14:section>
        <p14:section name="Examples" id="{30A403A5-CD83-48DE-B6FD-687ABAD42FA2}">
          <p14:sldIdLst/>
        </p14:section>
      </p14:sectionLst>
    </p:ext>
    <p:ext uri="{EFAFB233-063F-42B5-8137-9DF3F51BA10A}">
      <p15:sldGuideLst xmlns:p15="http://schemas.microsoft.com/office/powerpoint/2012/main">
        <p15:guide id="1" orient="horz" pos="2160" userDrawn="1">
          <p15:clr>
            <a:srgbClr val="A4A3A4"/>
          </p15:clr>
        </p15:guide>
        <p15:guide id="8" orient="horz" pos="384" userDrawn="1">
          <p15:clr>
            <a:srgbClr val="A4A3A4"/>
          </p15:clr>
        </p15:guide>
        <p15:guide id="9"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66A"/>
    <a:srgbClr val="B7BF10"/>
    <a:srgbClr val="ED8B00"/>
    <a:srgbClr val="D0D0CE"/>
    <a:srgbClr val="D9291C"/>
    <a:srgbClr val="789D4A"/>
    <a:srgbClr val="F2F3F5"/>
    <a:srgbClr val="F2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22" autoAdjust="0"/>
    <p:restoredTop sz="94660"/>
  </p:normalViewPr>
  <p:slideViewPr>
    <p:cSldViewPr snapToGrid="0" snapToObjects="1" showGuides="1">
      <p:cViewPr varScale="1">
        <p:scale>
          <a:sx n="128" d="100"/>
          <a:sy n="128" d="100"/>
        </p:scale>
        <p:origin x="256" y="176"/>
      </p:cViewPr>
      <p:guideLst>
        <p:guide orient="horz" pos="2160"/>
        <p:guide orient="horz" pos="384"/>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showGuides="1">
      <p:cViewPr varScale="1">
        <p:scale>
          <a:sx n="76" d="100"/>
          <a:sy n="76" d="100"/>
        </p:scale>
        <p:origin x="361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D8605B-5B6F-4B31-9838-D5EDF844F7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016663-D0F0-451C-91D5-0CDF4AF4BB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E0B085-296D-45AE-876C-9F07C27735AA}" type="datetimeFigureOut">
              <a:rPr lang="en-US" smtClean="0"/>
              <a:t>11/4/25</a:t>
            </a:fld>
            <a:endParaRPr lang="en-US"/>
          </a:p>
        </p:txBody>
      </p:sp>
      <p:sp>
        <p:nvSpPr>
          <p:cNvPr id="4" name="Footer Placeholder 3">
            <a:extLst>
              <a:ext uri="{FF2B5EF4-FFF2-40B4-BE49-F238E27FC236}">
                <a16:creationId xmlns:a16="http://schemas.microsoft.com/office/drawing/2014/main" id="{F8F36908-897B-4E09-B71E-4D39C91789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E0932E9-6FB7-422C-8471-387C03FAE6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EFF145-9B01-45CD-B96E-E96E32A2C062}" type="slidenum">
              <a:rPr lang="en-US" smtClean="0"/>
              <a:t>‹#›</a:t>
            </a:fld>
            <a:endParaRPr lang="en-US"/>
          </a:p>
        </p:txBody>
      </p:sp>
    </p:spTree>
    <p:extLst>
      <p:ext uri="{BB962C8B-B14F-4D97-AF65-F5344CB8AC3E}">
        <p14:creationId xmlns:p14="http://schemas.microsoft.com/office/powerpoint/2010/main" val="12900022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851EB9-7EEB-4378-B3A4-F4B33400F078}" type="datetimeFigureOut">
              <a:rPr lang="en-US" smtClean="0"/>
              <a:t>11/4/25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1D95E-69F9-40CE-AD62-7F71E8901A1F}" type="slidenum">
              <a:rPr lang="en-US" smtClean="0"/>
              <a:t>‹#›</a:t>
            </a:fld>
            <a:endParaRPr lang="en-US"/>
          </a:p>
        </p:txBody>
      </p:sp>
    </p:spTree>
    <p:extLst>
      <p:ext uri="{BB962C8B-B14F-4D97-AF65-F5344CB8AC3E}">
        <p14:creationId xmlns:p14="http://schemas.microsoft.com/office/powerpoint/2010/main" val="2191597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Comic Sans MS" charset="0"/>
              </a:defRPr>
            </a:lvl1pPr>
            <a:lvl2pPr marL="742950" indent="-285750" defTabSz="931863" eaLnBrk="0" hangingPunct="0">
              <a:defRPr sz="2400">
                <a:solidFill>
                  <a:schemeClr val="tx1"/>
                </a:solidFill>
                <a:latin typeface="Comic Sans MS" charset="0"/>
              </a:defRPr>
            </a:lvl2pPr>
            <a:lvl3pPr marL="1143000" indent="-228600" defTabSz="931863" eaLnBrk="0" hangingPunct="0">
              <a:defRPr sz="2400">
                <a:solidFill>
                  <a:schemeClr val="tx1"/>
                </a:solidFill>
                <a:latin typeface="Comic Sans MS" charset="0"/>
              </a:defRPr>
            </a:lvl3pPr>
            <a:lvl4pPr marL="1600200" indent="-228600" defTabSz="931863" eaLnBrk="0" hangingPunct="0">
              <a:defRPr sz="2400">
                <a:solidFill>
                  <a:schemeClr val="tx1"/>
                </a:solidFill>
                <a:latin typeface="Comic Sans MS" charset="0"/>
              </a:defRPr>
            </a:lvl4pPr>
            <a:lvl5pPr marL="2057400" indent="-228600" defTabSz="931863" eaLnBrk="0" hangingPunct="0">
              <a:defRPr sz="2400">
                <a:solidFill>
                  <a:schemeClr val="tx1"/>
                </a:solidFill>
                <a:latin typeface="Comic Sans MS" charset="0"/>
              </a:defRPr>
            </a:lvl5pPr>
            <a:lvl6pPr marL="2514600" indent="-228600" defTabSz="931863" eaLnBrk="0" fontAlgn="base" hangingPunct="0">
              <a:spcBef>
                <a:spcPct val="0"/>
              </a:spcBef>
              <a:spcAft>
                <a:spcPct val="0"/>
              </a:spcAft>
              <a:defRPr sz="2400">
                <a:solidFill>
                  <a:schemeClr val="tx1"/>
                </a:solidFill>
                <a:latin typeface="Comic Sans MS" charset="0"/>
              </a:defRPr>
            </a:lvl6pPr>
            <a:lvl7pPr marL="2971800" indent="-228600" defTabSz="931863" eaLnBrk="0" fontAlgn="base" hangingPunct="0">
              <a:spcBef>
                <a:spcPct val="0"/>
              </a:spcBef>
              <a:spcAft>
                <a:spcPct val="0"/>
              </a:spcAft>
              <a:defRPr sz="2400">
                <a:solidFill>
                  <a:schemeClr val="tx1"/>
                </a:solidFill>
                <a:latin typeface="Comic Sans MS" charset="0"/>
              </a:defRPr>
            </a:lvl7pPr>
            <a:lvl8pPr marL="3429000" indent="-228600" defTabSz="931863" eaLnBrk="0" fontAlgn="base" hangingPunct="0">
              <a:spcBef>
                <a:spcPct val="0"/>
              </a:spcBef>
              <a:spcAft>
                <a:spcPct val="0"/>
              </a:spcAft>
              <a:defRPr sz="2400">
                <a:solidFill>
                  <a:schemeClr val="tx1"/>
                </a:solidFill>
                <a:latin typeface="Comic Sans MS" charset="0"/>
              </a:defRPr>
            </a:lvl8pPr>
            <a:lvl9pPr marL="3886200" indent="-228600" defTabSz="931863" eaLnBrk="0" fontAlgn="base" hangingPunct="0">
              <a:spcBef>
                <a:spcPct val="0"/>
              </a:spcBef>
              <a:spcAft>
                <a:spcPct val="0"/>
              </a:spcAft>
              <a:defRPr sz="2400">
                <a:solidFill>
                  <a:schemeClr val="tx1"/>
                </a:solidFill>
                <a:latin typeface="Comic Sans MS" charset="0"/>
              </a:defRPr>
            </a:lvl9pPr>
          </a:lstStyle>
          <a:p>
            <a:pPr eaLnBrk="1" hangingPunct="1"/>
            <a:fld id="{D2312197-4C6E-8144-A325-65DFB91C3B3F}" type="slidenum">
              <a:rPr lang="en-US" altLang="en-US" sz="1200"/>
              <a:pPr eaLnBrk="1" hangingPunct="1"/>
              <a:t>6</a:t>
            </a:fld>
            <a:endParaRPr lang="en-US" altLang="en-US" sz="12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701675" y="4416425"/>
            <a:ext cx="56070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s-CL" altLang="en-US">
              <a:latin typeface="Times New Roman" charset="0"/>
            </a:endParaRPr>
          </a:p>
        </p:txBody>
      </p:sp>
    </p:spTree>
    <p:extLst>
      <p:ext uri="{BB962C8B-B14F-4D97-AF65-F5344CB8AC3E}">
        <p14:creationId xmlns:p14="http://schemas.microsoft.com/office/powerpoint/2010/main" val="3794310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Comic Sans MS" charset="0"/>
              </a:defRPr>
            </a:lvl1pPr>
            <a:lvl2pPr marL="742950" indent="-285750" defTabSz="931863" eaLnBrk="0" hangingPunct="0">
              <a:defRPr sz="2400">
                <a:solidFill>
                  <a:schemeClr val="tx1"/>
                </a:solidFill>
                <a:latin typeface="Comic Sans MS" charset="0"/>
              </a:defRPr>
            </a:lvl2pPr>
            <a:lvl3pPr marL="1143000" indent="-228600" defTabSz="931863" eaLnBrk="0" hangingPunct="0">
              <a:defRPr sz="2400">
                <a:solidFill>
                  <a:schemeClr val="tx1"/>
                </a:solidFill>
                <a:latin typeface="Comic Sans MS" charset="0"/>
              </a:defRPr>
            </a:lvl3pPr>
            <a:lvl4pPr marL="1600200" indent="-228600" defTabSz="931863" eaLnBrk="0" hangingPunct="0">
              <a:defRPr sz="2400">
                <a:solidFill>
                  <a:schemeClr val="tx1"/>
                </a:solidFill>
                <a:latin typeface="Comic Sans MS" charset="0"/>
              </a:defRPr>
            </a:lvl4pPr>
            <a:lvl5pPr marL="2057400" indent="-228600" defTabSz="931863" eaLnBrk="0" hangingPunct="0">
              <a:defRPr sz="2400">
                <a:solidFill>
                  <a:schemeClr val="tx1"/>
                </a:solidFill>
                <a:latin typeface="Comic Sans MS" charset="0"/>
              </a:defRPr>
            </a:lvl5pPr>
            <a:lvl6pPr marL="2514600" indent="-228600" defTabSz="931863" eaLnBrk="0" fontAlgn="base" hangingPunct="0">
              <a:spcBef>
                <a:spcPct val="0"/>
              </a:spcBef>
              <a:spcAft>
                <a:spcPct val="0"/>
              </a:spcAft>
              <a:defRPr sz="2400">
                <a:solidFill>
                  <a:schemeClr val="tx1"/>
                </a:solidFill>
                <a:latin typeface="Comic Sans MS" charset="0"/>
              </a:defRPr>
            </a:lvl6pPr>
            <a:lvl7pPr marL="2971800" indent="-228600" defTabSz="931863" eaLnBrk="0" fontAlgn="base" hangingPunct="0">
              <a:spcBef>
                <a:spcPct val="0"/>
              </a:spcBef>
              <a:spcAft>
                <a:spcPct val="0"/>
              </a:spcAft>
              <a:defRPr sz="2400">
                <a:solidFill>
                  <a:schemeClr val="tx1"/>
                </a:solidFill>
                <a:latin typeface="Comic Sans MS" charset="0"/>
              </a:defRPr>
            </a:lvl7pPr>
            <a:lvl8pPr marL="3429000" indent="-228600" defTabSz="931863" eaLnBrk="0" fontAlgn="base" hangingPunct="0">
              <a:spcBef>
                <a:spcPct val="0"/>
              </a:spcBef>
              <a:spcAft>
                <a:spcPct val="0"/>
              </a:spcAft>
              <a:defRPr sz="2400">
                <a:solidFill>
                  <a:schemeClr val="tx1"/>
                </a:solidFill>
                <a:latin typeface="Comic Sans MS" charset="0"/>
              </a:defRPr>
            </a:lvl8pPr>
            <a:lvl9pPr marL="3886200" indent="-228600" defTabSz="931863" eaLnBrk="0" fontAlgn="base" hangingPunct="0">
              <a:spcBef>
                <a:spcPct val="0"/>
              </a:spcBef>
              <a:spcAft>
                <a:spcPct val="0"/>
              </a:spcAft>
              <a:defRPr sz="2400">
                <a:solidFill>
                  <a:schemeClr val="tx1"/>
                </a:solidFill>
                <a:latin typeface="Comic Sans MS" charset="0"/>
              </a:defRPr>
            </a:lvl9pPr>
          </a:lstStyle>
          <a:p>
            <a:pPr eaLnBrk="1" hangingPunct="1"/>
            <a:fld id="{D2312197-4C6E-8144-A325-65DFB91C3B3F}" type="slidenum">
              <a:rPr lang="en-US" altLang="en-US" sz="1200"/>
              <a:pPr eaLnBrk="1" hangingPunct="1"/>
              <a:t>7</a:t>
            </a:fld>
            <a:endParaRPr lang="en-US" altLang="en-US" sz="12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701675" y="4416425"/>
            <a:ext cx="56070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CL" altLang="en-US">
              <a:latin typeface="Times New Roman" charset="0"/>
            </a:endParaRPr>
          </a:p>
        </p:txBody>
      </p:sp>
    </p:spTree>
    <p:extLst>
      <p:ext uri="{BB962C8B-B14F-4D97-AF65-F5344CB8AC3E}">
        <p14:creationId xmlns:p14="http://schemas.microsoft.com/office/powerpoint/2010/main" val="3402596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Comic Sans MS" charset="0"/>
              </a:defRPr>
            </a:lvl1pPr>
            <a:lvl2pPr marL="742950" indent="-285750" defTabSz="931863" eaLnBrk="0" hangingPunct="0">
              <a:defRPr sz="2400">
                <a:solidFill>
                  <a:schemeClr val="tx1"/>
                </a:solidFill>
                <a:latin typeface="Comic Sans MS" charset="0"/>
              </a:defRPr>
            </a:lvl2pPr>
            <a:lvl3pPr marL="1143000" indent="-228600" defTabSz="931863" eaLnBrk="0" hangingPunct="0">
              <a:defRPr sz="2400">
                <a:solidFill>
                  <a:schemeClr val="tx1"/>
                </a:solidFill>
                <a:latin typeface="Comic Sans MS" charset="0"/>
              </a:defRPr>
            </a:lvl3pPr>
            <a:lvl4pPr marL="1600200" indent="-228600" defTabSz="931863" eaLnBrk="0" hangingPunct="0">
              <a:defRPr sz="2400">
                <a:solidFill>
                  <a:schemeClr val="tx1"/>
                </a:solidFill>
                <a:latin typeface="Comic Sans MS" charset="0"/>
              </a:defRPr>
            </a:lvl4pPr>
            <a:lvl5pPr marL="2057400" indent="-228600" defTabSz="931863" eaLnBrk="0" hangingPunct="0">
              <a:defRPr sz="2400">
                <a:solidFill>
                  <a:schemeClr val="tx1"/>
                </a:solidFill>
                <a:latin typeface="Comic Sans MS" charset="0"/>
              </a:defRPr>
            </a:lvl5pPr>
            <a:lvl6pPr marL="2514600" indent="-228600" defTabSz="931863" eaLnBrk="0" fontAlgn="base" hangingPunct="0">
              <a:spcBef>
                <a:spcPct val="0"/>
              </a:spcBef>
              <a:spcAft>
                <a:spcPct val="0"/>
              </a:spcAft>
              <a:defRPr sz="2400">
                <a:solidFill>
                  <a:schemeClr val="tx1"/>
                </a:solidFill>
                <a:latin typeface="Comic Sans MS" charset="0"/>
              </a:defRPr>
            </a:lvl6pPr>
            <a:lvl7pPr marL="2971800" indent="-228600" defTabSz="931863" eaLnBrk="0" fontAlgn="base" hangingPunct="0">
              <a:spcBef>
                <a:spcPct val="0"/>
              </a:spcBef>
              <a:spcAft>
                <a:spcPct val="0"/>
              </a:spcAft>
              <a:defRPr sz="2400">
                <a:solidFill>
                  <a:schemeClr val="tx1"/>
                </a:solidFill>
                <a:latin typeface="Comic Sans MS" charset="0"/>
              </a:defRPr>
            </a:lvl7pPr>
            <a:lvl8pPr marL="3429000" indent="-228600" defTabSz="931863" eaLnBrk="0" fontAlgn="base" hangingPunct="0">
              <a:spcBef>
                <a:spcPct val="0"/>
              </a:spcBef>
              <a:spcAft>
                <a:spcPct val="0"/>
              </a:spcAft>
              <a:defRPr sz="2400">
                <a:solidFill>
                  <a:schemeClr val="tx1"/>
                </a:solidFill>
                <a:latin typeface="Comic Sans MS" charset="0"/>
              </a:defRPr>
            </a:lvl8pPr>
            <a:lvl9pPr marL="3886200" indent="-228600" defTabSz="931863" eaLnBrk="0" fontAlgn="base" hangingPunct="0">
              <a:spcBef>
                <a:spcPct val="0"/>
              </a:spcBef>
              <a:spcAft>
                <a:spcPct val="0"/>
              </a:spcAft>
              <a:defRPr sz="2400">
                <a:solidFill>
                  <a:schemeClr val="tx1"/>
                </a:solidFill>
                <a:latin typeface="Comic Sans MS" charset="0"/>
              </a:defRPr>
            </a:lvl9pPr>
          </a:lstStyle>
          <a:p>
            <a:pPr eaLnBrk="1" hangingPunct="1"/>
            <a:fld id="{D2312197-4C6E-8144-A325-65DFB91C3B3F}" type="slidenum">
              <a:rPr lang="en-US" altLang="en-US" sz="1200"/>
              <a:pPr eaLnBrk="1" hangingPunct="1"/>
              <a:t>8</a:t>
            </a:fld>
            <a:endParaRPr lang="en-US" altLang="en-US" sz="12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701675" y="4416425"/>
            <a:ext cx="56070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CL" altLang="en-US">
              <a:latin typeface="Times New Roman" charset="0"/>
            </a:endParaRPr>
          </a:p>
        </p:txBody>
      </p:sp>
    </p:spTree>
    <p:extLst>
      <p:ext uri="{BB962C8B-B14F-4D97-AF65-F5344CB8AC3E}">
        <p14:creationId xmlns:p14="http://schemas.microsoft.com/office/powerpoint/2010/main" val="416294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Comic Sans MS" charset="0"/>
              </a:defRPr>
            </a:lvl1pPr>
            <a:lvl2pPr marL="742950" indent="-285750" defTabSz="931863" eaLnBrk="0" hangingPunct="0">
              <a:defRPr sz="2400">
                <a:solidFill>
                  <a:schemeClr val="tx1"/>
                </a:solidFill>
                <a:latin typeface="Comic Sans MS" charset="0"/>
              </a:defRPr>
            </a:lvl2pPr>
            <a:lvl3pPr marL="1143000" indent="-228600" defTabSz="931863" eaLnBrk="0" hangingPunct="0">
              <a:defRPr sz="2400">
                <a:solidFill>
                  <a:schemeClr val="tx1"/>
                </a:solidFill>
                <a:latin typeface="Comic Sans MS" charset="0"/>
              </a:defRPr>
            </a:lvl3pPr>
            <a:lvl4pPr marL="1600200" indent="-228600" defTabSz="931863" eaLnBrk="0" hangingPunct="0">
              <a:defRPr sz="2400">
                <a:solidFill>
                  <a:schemeClr val="tx1"/>
                </a:solidFill>
                <a:latin typeface="Comic Sans MS" charset="0"/>
              </a:defRPr>
            </a:lvl4pPr>
            <a:lvl5pPr marL="2057400" indent="-228600" defTabSz="931863" eaLnBrk="0" hangingPunct="0">
              <a:defRPr sz="2400">
                <a:solidFill>
                  <a:schemeClr val="tx1"/>
                </a:solidFill>
                <a:latin typeface="Comic Sans MS" charset="0"/>
              </a:defRPr>
            </a:lvl5pPr>
            <a:lvl6pPr marL="2514600" indent="-228600" defTabSz="931863" eaLnBrk="0" fontAlgn="base" hangingPunct="0">
              <a:spcBef>
                <a:spcPct val="0"/>
              </a:spcBef>
              <a:spcAft>
                <a:spcPct val="0"/>
              </a:spcAft>
              <a:defRPr sz="2400">
                <a:solidFill>
                  <a:schemeClr val="tx1"/>
                </a:solidFill>
                <a:latin typeface="Comic Sans MS" charset="0"/>
              </a:defRPr>
            </a:lvl6pPr>
            <a:lvl7pPr marL="2971800" indent="-228600" defTabSz="931863" eaLnBrk="0" fontAlgn="base" hangingPunct="0">
              <a:spcBef>
                <a:spcPct val="0"/>
              </a:spcBef>
              <a:spcAft>
                <a:spcPct val="0"/>
              </a:spcAft>
              <a:defRPr sz="2400">
                <a:solidFill>
                  <a:schemeClr val="tx1"/>
                </a:solidFill>
                <a:latin typeface="Comic Sans MS" charset="0"/>
              </a:defRPr>
            </a:lvl7pPr>
            <a:lvl8pPr marL="3429000" indent="-228600" defTabSz="931863" eaLnBrk="0" fontAlgn="base" hangingPunct="0">
              <a:spcBef>
                <a:spcPct val="0"/>
              </a:spcBef>
              <a:spcAft>
                <a:spcPct val="0"/>
              </a:spcAft>
              <a:defRPr sz="2400">
                <a:solidFill>
                  <a:schemeClr val="tx1"/>
                </a:solidFill>
                <a:latin typeface="Comic Sans MS" charset="0"/>
              </a:defRPr>
            </a:lvl8pPr>
            <a:lvl9pPr marL="3886200" indent="-228600" defTabSz="931863" eaLnBrk="0" fontAlgn="base" hangingPunct="0">
              <a:spcBef>
                <a:spcPct val="0"/>
              </a:spcBef>
              <a:spcAft>
                <a:spcPct val="0"/>
              </a:spcAft>
              <a:defRPr sz="2400">
                <a:solidFill>
                  <a:schemeClr val="tx1"/>
                </a:solidFill>
                <a:latin typeface="Comic Sans MS" charset="0"/>
              </a:defRPr>
            </a:lvl9pPr>
          </a:lstStyle>
          <a:p>
            <a:pPr eaLnBrk="1" hangingPunct="1"/>
            <a:fld id="{D2312197-4C6E-8144-A325-65DFB91C3B3F}" type="slidenum">
              <a:rPr lang="en-US" altLang="en-US" sz="1200"/>
              <a:pPr eaLnBrk="1" hangingPunct="1"/>
              <a:t>9</a:t>
            </a:fld>
            <a:endParaRPr lang="en-US" altLang="en-US" sz="12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701675" y="4416425"/>
            <a:ext cx="56070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CL" altLang="en-US">
              <a:latin typeface="Times New Roman" charset="0"/>
            </a:endParaRPr>
          </a:p>
        </p:txBody>
      </p:sp>
    </p:spTree>
    <p:extLst>
      <p:ext uri="{BB962C8B-B14F-4D97-AF65-F5344CB8AC3E}">
        <p14:creationId xmlns:p14="http://schemas.microsoft.com/office/powerpoint/2010/main" val="4197182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51D95E-69F9-40CE-AD62-7F71E8901A1F}" type="slidenum">
              <a:rPr lang="en-US" smtClean="0"/>
              <a:t>27</a:t>
            </a:fld>
            <a:endParaRPr lang="en-US"/>
          </a:p>
        </p:txBody>
      </p:sp>
    </p:spTree>
    <p:extLst>
      <p:ext uri="{BB962C8B-B14F-4D97-AF65-F5344CB8AC3E}">
        <p14:creationId xmlns:p14="http://schemas.microsoft.com/office/powerpoint/2010/main" val="2021487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7AD7B9-A3DC-464E-9CC2-368B16C43E94}" type="slidenum">
              <a:rPr lang="en-US" smtClean="0"/>
              <a:t>35</a:t>
            </a:fld>
            <a:endParaRPr lang="en-US"/>
          </a:p>
        </p:txBody>
      </p:sp>
    </p:spTree>
    <p:extLst>
      <p:ext uri="{BB962C8B-B14F-4D97-AF65-F5344CB8AC3E}">
        <p14:creationId xmlns:p14="http://schemas.microsoft.com/office/powerpoint/2010/main" val="3652448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47698" y="4315155"/>
            <a:ext cx="10847615" cy="1106712"/>
          </a:xfrm>
        </p:spPr>
        <p:txBody>
          <a:bodyPr lIns="0" tIns="0" rIns="0" bIns="0" anchor="b">
            <a:normAutofit/>
          </a:bodyPr>
          <a:lstStyle>
            <a:lvl1pPr algn="l">
              <a:lnSpc>
                <a:spcPct val="90000"/>
              </a:lnSpc>
              <a:defRPr sz="3200"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47700" y="5543029"/>
            <a:ext cx="10847613" cy="826533"/>
          </a:xfrm>
        </p:spPr>
        <p:txBody>
          <a:bodyPr lIns="0" tIns="0" rIns="0" bIns="0">
            <a:normAutofit/>
          </a:bodyPr>
          <a:lstStyle>
            <a:lvl1pPr marL="0" indent="0" algn="l">
              <a:spcBef>
                <a:spcPts val="0"/>
              </a:spcBef>
              <a:buNone/>
              <a:defRPr sz="2400" b="0" i="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3" name="Group 12">
            <a:extLst>
              <a:ext uri="{FF2B5EF4-FFF2-40B4-BE49-F238E27FC236}">
                <a16:creationId xmlns:a16="http://schemas.microsoft.com/office/drawing/2014/main" id="{F2EA2F17-B7CD-4084-893F-EE3EC70063AB}"/>
              </a:ext>
            </a:extLst>
          </p:cNvPr>
          <p:cNvGrpSpPr/>
          <p:nvPr userDrawn="1"/>
        </p:nvGrpSpPr>
        <p:grpSpPr>
          <a:xfrm>
            <a:off x="0" y="4133850"/>
            <a:ext cx="12192000" cy="181305"/>
            <a:chOff x="0" y="3263491"/>
            <a:chExt cx="12192000" cy="271279"/>
          </a:xfrm>
        </p:grpSpPr>
        <p:sp>
          <p:nvSpPr>
            <p:cNvPr id="14" name="Rectangle 13">
              <a:extLst>
                <a:ext uri="{FF2B5EF4-FFF2-40B4-BE49-F238E27FC236}">
                  <a16:creationId xmlns:a16="http://schemas.microsoft.com/office/drawing/2014/main" id="{89C0B2E5-B222-47C8-9E52-6297E69B5543}"/>
                </a:ext>
              </a:extLst>
            </p:cNvPr>
            <p:cNvSpPr/>
            <p:nvPr userDrawn="1"/>
          </p:nvSpPr>
          <p:spPr>
            <a:xfrm>
              <a:off x="0" y="3263491"/>
              <a:ext cx="3048000" cy="27127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6" name="Rectangle 15">
              <a:extLst>
                <a:ext uri="{FF2B5EF4-FFF2-40B4-BE49-F238E27FC236}">
                  <a16:creationId xmlns:a16="http://schemas.microsoft.com/office/drawing/2014/main" id="{7EA6E5C6-8269-4F31-A17F-934BEBB755E5}"/>
                </a:ext>
              </a:extLst>
            </p:cNvPr>
            <p:cNvSpPr/>
            <p:nvPr userDrawn="1"/>
          </p:nvSpPr>
          <p:spPr>
            <a:xfrm>
              <a:off x="3048000" y="3263491"/>
              <a:ext cx="3048000" cy="2712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8" name="Rectangle 17">
              <a:extLst>
                <a:ext uri="{FF2B5EF4-FFF2-40B4-BE49-F238E27FC236}">
                  <a16:creationId xmlns:a16="http://schemas.microsoft.com/office/drawing/2014/main" id="{AE315943-AC3A-4572-AD89-E10ADEE3E565}"/>
                </a:ext>
              </a:extLst>
            </p:cNvPr>
            <p:cNvSpPr/>
            <p:nvPr userDrawn="1"/>
          </p:nvSpPr>
          <p:spPr>
            <a:xfrm>
              <a:off x="6096000" y="3263491"/>
              <a:ext cx="3048000" cy="27127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9" name="Rectangle 18">
              <a:extLst>
                <a:ext uri="{FF2B5EF4-FFF2-40B4-BE49-F238E27FC236}">
                  <a16:creationId xmlns:a16="http://schemas.microsoft.com/office/drawing/2014/main" id="{DCDE42B7-A36C-43B4-898F-73E73261C1FD}"/>
                </a:ext>
              </a:extLst>
            </p:cNvPr>
            <p:cNvSpPr/>
            <p:nvPr userDrawn="1"/>
          </p:nvSpPr>
          <p:spPr>
            <a:xfrm>
              <a:off x="9144000" y="3263491"/>
              <a:ext cx="3048000" cy="2712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grpSp>
      <p:sp>
        <p:nvSpPr>
          <p:cNvPr id="5" name="Picture Placeholder 4">
            <a:extLst>
              <a:ext uri="{FF2B5EF4-FFF2-40B4-BE49-F238E27FC236}">
                <a16:creationId xmlns:a16="http://schemas.microsoft.com/office/drawing/2014/main" id="{F4AD8662-8725-4D2F-959C-39E0C65ECED1}"/>
              </a:ext>
            </a:extLst>
          </p:cNvPr>
          <p:cNvSpPr>
            <a:spLocks noGrp="1"/>
          </p:cNvSpPr>
          <p:nvPr>
            <p:ph type="pic" sz="quarter" idx="10"/>
          </p:nvPr>
        </p:nvSpPr>
        <p:spPr>
          <a:xfrm>
            <a:off x="6096000" y="0"/>
            <a:ext cx="6096000" cy="4133850"/>
          </a:xfrm>
          <a:solidFill>
            <a:schemeClr val="bg1">
              <a:lumMod val="75000"/>
            </a:schemeClr>
          </a:solidFill>
          <a:ln>
            <a:noFill/>
          </a:ln>
        </p:spPr>
        <p:txBody>
          <a:bodyPr anchor="ctr"/>
          <a:lstStyle>
            <a:lvl1pPr algn="ctr">
              <a:defRPr/>
            </a:lvl1pPr>
          </a:lstStyle>
          <a:p>
            <a:r>
              <a:rPr lang="en-US"/>
              <a:t>Click icon to add picture</a:t>
            </a:r>
            <a:endParaRPr lang="en-US" dirty="0"/>
          </a:p>
        </p:txBody>
      </p:sp>
      <p:pic>
        <p:nvPicPr>
          <p:cNvPr id="15" name="Picture 14" descr="A close up of a logo&#10;&#10;Description automatically generated">
            <a:extLst>
              <a:ext uri="{FF2B5EF4-FFF2-40B4-BE49-F238E27FC236}">
                <a16:creationId xmlns:a16="http://schemas.microsoft.com/office/drawing/2014/main" id="{E2B0FA23-FBBA-4EC6-B18D-9AC3B13F62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229" y="1182718"/>
            <a:ext cx="2808051" cy="1360186"/>
          </a:xfrm>
          <a:prstGeom prst="rect">
            <a:avLst/>
          </a:prstGeom>
        </p:spPr>
      </p:pic>
    </p:spTree>
    <p:extLst>
      <p:ext uri="{BB962C8B-B14F-4D97-AF65-F5344CB8AC3E}">
        <p14:creationId xmlns:p14="http://schemas.microsoft.com/office/powerpoint/2010/main" val="11977174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4" orient="horz" pos="2064" userDrawn="1">
          <p15:clr>
            <a:srgbClr val="FBAE40"/>
          </p15:clr>
        </p15:guide>
        <p15:guide id="5" orient="horz" pos="23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DFDFF"/>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1414160"/>
          </a:xfrm>
          <a:prstGeom prst="rect">
            <a:avLst/>
          </a:prstGeom>
          <a:solidFill>
            <a:srgbClr val="407EC9"/>
          </a:solidFill>
          <a:ln>
            <a:noFill/>
          </a:ln>
          <a:effectLst/>
        </p:spPr>
        <p:style>
          <a:lnRef idx="1">
            <a:schemeClr val="accent1"/>
          </a:lnRef>
          <a:fillRef idx="3">
            <a:schemeClr val="accent1"/>
          </a:fillRef>
          <a:effectRef idx="2">
            <a:schemeClr val="accent1"/>
          </a:effectRef>
          <a:fontRef idx="minor">
            <a:schemeClr val="lt1"/>
          </a:fontRef>
        </p:style>
        <p:txBody>
          <a:bodyPr lIns="108818" tIns="54410" rIns="108818" bIns="54410" rtlCol="0" anchor="ctr"/>
          <a:lstStyle/>
          <a:p>
            <a:pPr algn="ctr"/>
            <a:endParaRPr lang="en-US" sz="1500" dirty="0"/>
          </a:p>
        </p:txBody>
      </p:sp>
      <p:cxnSp>
        <p:nvCxnSpPr>
          <p:cNvPr id="3" name="Straight Connector 2"/>
          <p:cNvCxnSpPr/>
          <p:nvPr userDrawn="1"/>
        </p:nvCxnSpPr>
        <p:spPr>
          <a:xfrm>
            <a:off x="0" y="6848773"/>
            <a:ext cx="12192000" cy="0"/>
          </a:xfrm>
          <a:prstGeom prst="line">
            <a:avLst/>
          </a:prstGeom>
          <a:ln w="5715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0" y="1414160"/>
            <a:ext cx="12192000" cy="0"/>
          </a:xfrm>
          <a:prstGeom prst="line">
            <a:avLst/>
          </a:prstGeom>
          <a:ln w="57150">
            <a:solidFill>
              <a:srgbClr val="2F65A7"/>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068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47700" y="4315155"/>
            <a:ext cx="7892546" cy="1106712"/>
          </a:xfrm>
        </p:spPr>
        <p:txBody>
          <a:bodyPr lIns="0" tIns="0" rIns="0" bIns="0" anchor="b">
            <a:normAutofit/>
          </a:bodyPr>
          <a:lstStyle>
            <a:lvl1pPr algn="l">
              <a:lnSpc>
                <a:spcPct val="90000"/>
              </a:lnSpc>
              <a:defRPr sz="3200"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47701" y="5543029"/>
            <a:ext cx="7892545" cy="826533"/>
          </a:xfrm>
        </p:spPr>
        <p:txBody>
          <a:bodyPr lIns="0" tIns="0" rIns="0" bIns="0">
            <a:normAutofit/>
          </a:bodyPr>
          <a:lstStyle>
            <a:lvl1pPr marL="0" indent="0" algn="l">
              <a:spcBef>
                <a:spcPts val="0"/>
              </a:spcBef>
              <a:buNone/>
              <a:defRPr sz="2400" b="0" i="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3" name="Group 12">
            <a:extLst>
              <a:ext uri="{FF2B5EF4-FFF2-40B4-BE49-F238E27FC236}">
                <a16:creationId xmlns:a16="http://schemas.microsoft.com/office/drawing/2014/main" id="{F2EA2F17-B7CD-4084-893F-EE3EC70063AB}"/>
              </a:ext>
            </a:extLst>
          </p:cNvPr>
          <p:cNvGrpSpPr/>
          <p:nvPr userDrawn="1"/>
        </p:nvGrpSpPr>
        <p:grpSpPr>
          <a:xfrm>
            <a:off x="0" y="4133850"/>
            <a:ext cx="12192000" cy="181305"/>
            <a:chOff x="0" y="3263491"/>
            <a:chExt cx="12192000" cy="271279"/>
          </a:xfrm>
        </p:grpSpPr>
        <p:sp>
          <p:nvSpPr>
            <p:cNvPr id="14" name="Rectangle 13">
              <a:extLst>
                <a:ext uri="{FF2B5EF4-FFF2-40B4-BE49-F238E27FC236}">
                  <a16:creationId xmlns:a16="http://schemas.microsoft.com/office/drawing/2014/main" id="{89C0B2E5-B222-47C8-9E52-6297E69B5543}"/>
                </a:ext>
              </a:extLst>
            </p:cNvPr>
            <p:cNvSpPr/>
            <p:nvPr userDrawn="1"/>
          </p:nvSpPr>
          <p:spPr>
            <a:xfrm>
              <a:off x="0" y="3263491"/>
              <a:ext cx="3048000" cy="27127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6" name="Rectangle 15">
              <a:extLst>
                <a:ext uri="{FF2B5EF4-FFF2-40B4-BE49-F238E27FC236}">
                  <a16:creationId xmlns:a16="http://schemas.microsoft.com/office/drawing/2014/main" id="{7EA6E5C6-8269-4F31-A17F-934BEBB755E5}"/>
                </a:ext>
              </a:extLst>
            </p:cNvPr>
            <p:cNvSpPr/>
            <p:nvPr userDrawn="1"/>
          </p:nvSpPr>
          <p:spPr>
            <a:xfrm>
              <a:off x="3048000" y="3263491"/>
              <a:ext cx="3048000" cy="2712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8" name="Rectangle 17">
              <a:extLst>
                <a:ext uri="{FF2B5EF4-FFF2-40B4-BE49-F238E27FC236}">
                  <a16:creationId xmlns:a16="http://schemas.microsoft.com/office/drawing/2014/main" id="{AE315943-AC3A-4572-AD89-E10ADEE3E565}"/>
                </a:ext>
              </a:extLst>
            </p:cNvPr>
            <p:cNvSpPr/>
            <p:nvPr userDrawn="1"/>
          </p:nvSpPr>
          <p:spPr>
            <a:xfrm>
              <a:off x="6096000" y="3263491"/>
              <a:ext cx="3048000" cy="27127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9" name="Rectangle 18">
              <a:extLst>
                <a:ext uri="{FF2B5EF4-FFF2-40B4-BE49-F238E27FC236}">
                  <a16:creationId xmlns:a16="http://schemas.microsoft.com/office/drawing/2014/main" id="{DCDE42B7-A36C-43B4-898F-73E73261C1FD}"/>
                </a:ext>
              </a:extLst>
            </p:cNvPr>
            <p:cNvSpPr/>
            <p:nvPr userDrawn="1"/>
          </p:nvSpPr>
          <p:spPr>
            <a:xfrm>
              <a:off x="9144000" y="3263491"/>
              <a:ext cx="3048000" cy="2712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grpSp>
      <p:pic>
        <p:nvPicPr>
          <p:cNvPr id="24" name="Picture 23" descr="A close up of a logo&#10;&#10;Description automatically generated">
            <a:extLst>
              <a:ext uri="{FF2B5EF4-FFF2-40B4-BE49-F238E27FC236}">
                <a16:creationId xmlns:a16="http://schemas.microsoft.com/office/drawing/2014/main" id="{D27F1BE2-D626-41FA-B087-CF5F8AAB69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29924" y="4979165"/>
            <a:ext cx="2651760" cy="1284481"/>
          </a:xfrm>
          <a:prstGeom prst="rect">
            <a:avLst/>
          </a:prstGeom>
        </p:spPr>
      </p:pic>
      <p:sp>
        <p:nvSpPr>
          <p:cNvPr id="26" name="Picture Placeholder 25">
            <a:extLst>
              <a:ext uri="{FF2B5EF4-FFF2-40B4-BE49-F238E27FC236}">
                <a16:creationId xmlns:a16="http://schemas.microsoft.com/office/drawing/2014/main" id="{237A85C9-7B86-4D69-8DB8-C00BE6AC0406}"/>
              </a:ext>
            </a:extLst>
          </p:cNvPr>
          <p:cNvSpPr>
            <a:spLocks noGrp="1"/>
          </p:cNvSpPr>
          <p:nvPr>
            <p:ph type="pic" sz="quarter" idx="10"/>
          </p:nvPr>
        </p:nvSpPr>
        <p:spPr>
          <a:xfrm>
            <a:off x="0" y="0"/>
            <a:ext cx="9144000" cy="4133850"/>
          </a:xfrm>
          <a:solidFill>
            <a:schemeClr val="bg1">
              <a:lumMod val="75000"/>
            </a:schemeClr>
          </a:solidFill>
          <a:ln>
            <a:noFill/>
          </a:ln>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42712634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4" orient="horz" pos="2067" userDrawn="1">
          <p15:clr>
            <a:srgbClr val="FBAE40"/>
          </p15:clr>
        </p15:guide>
        <p15:guide id="5" orient="horz" pos="233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85A2-0490-4450-B037-A22B18789379}"/>
              </a:ext>
            </a:extLst>
          </p:cNvPr>
          <p:cNvSpPr>
            <a:spLocks noGrp="1"/>
          </p:cNvSpPr>
          <p:nvPr>
            <p:ph type="ctrTitle"/>
          </p:nvPr>
        </p:nvSpPr>
        <p:spPr>
          <a:xfrm>
            <a:off x="647699" y="4315155"/>
            <a:ext cx="7892546" cy="1106712"/>
          </a:xfrm>
        </p:spPr>
        <p:txBody>
          <a:bodyPr lIns="0" tIns="0" rIns="0" bIns="0" anchor="b">
            <a:normAutofit/>
          </a:bodyPr>
          <a:lstStyle>
            <a:lvl1pPr algn="l">
              <a:lnSpc>
                <a:spcPct val="90000"/>
              </a:lnSpc>
              <a:defRPr sz="3200"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9752678-3BD8-4A49-A021-F97DB6338E82}"/>
              </a:ext>
            </a:extLst>
          </p:cNvPr>
          <p:cNvSpPr>
            <a:spLocks noGrp="1"/>
          </p:cNvSpPr>
          <p:nvPr>
            <p:ph type="subTitle" idx="1"/>
          </p:nvPr>
        </p:nvSpPr>
        <p:spPr>
          <a:xfrm>
            <a:off x="647700" y="5543029"/>
            <a:ext cx="7892545" cy="826533"/>
          </a:xfrm>
        </p:spPr>
        <p:txBody>
          <a:bodyPr lIns="0" tIns="0" rIns="0" bIns="0">
            <a:normAutofit/>
          </a:bodyPr>
          <a:lstStyle>
            <a:lvl1pPr marL="0" indent="0" algn="l">
              <a:spcBef>
                <a:spcPts val="0"/>
              </a:spcBef>
              <a:buNone/>
              <a:defRPr sz="2400" b="0" i="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3" name="Group 12">
            <a:extLst>
              <a:ext uri="{FF2B5EF4-FFF2-40B4-BE49-F238E27FC236}">
                <a16:creationId xmlns:a16="http://schemas.microsoft.com/office/drawing/2014/main" id="{F2EA2F17-B7CD-4084-893F-EE3EC70063AB}"/>
              </a:ext>
            </a:extLst>
          </p:cNvPr>
          <p:cNvGrpSpPr/>
          <p:nvPr userDrawn="1"/>
        </p:nvGrpSpPr>
        <p:grpSpPr>
          <a:xfrm>
            <a:off x="0" y="4133850"/>
            <a:ext cx="12192000" cy="181305"/>
            <a:chOff x="0" y="3263491"/>
            <a:chExt cx="12192000" cy="271279"/>
          </a:xfrm>
        </p:grpSpPr>
        <p:sp>
          <p:nvSpPr>
            <p:cNvPr id="14" name="Rectangle 13">
              <a:extLst>
                <a:ext uri="{FF2B5EF4-FFF2-40B4-BE49-F238E27FC236}">
                  <a16:creationId xmlns:a16="http://schemas.microsoft.com/office/drawing/2014/main" id="{89C0B2E5-B222-47C8-9E52-6297E69B5543}"/>
                </a:ext>
              </a:extLst>
            </p:cNvPr>
            <p:cNvSpPr/>
            <p:nvPr userDrawn="1"/>
          </p:nvSpPr>
          <p:spPr>
            <a:xfrm>
              <a:off x="0" y="3263491"/>
              <a:ext cx="3048000" cy="27127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6" name="Rectangle 15">
              <a:extLst>
                <a:ext uri="{FF2B5EF4-FFF2-40B4-BE49-F238E27FC236}">
                  <a16:creationId xmlns:a16="http://schemas.microsoft.com/office/drawing/2014/main" id="{7EA6E5C6-8269-4F31-A17F-934BEBB755E5}"/>
                </a:ext>
              </a:extLst>
            </p:cNvPr>
            <p:cNvSpPr/>
            <p:nvPr userDrawn="1"/>
          </p:nvSpPr>
          <p:spPr>
            <a:xfrm>
              <a:off x="3048000" y="3263491"/>
              <a:ext cx="3048000" cy="2712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8" name="Rectangle 17">
              <a:extLst>
                <a:ext uri="{FF2B5EF4-FFF2-40B4-BE49-F238E27FC236}">
                  <a16:creationId xmlns:a16="http://schemas.microsoft.com/office/drawing/2014/main" id="{AE315943-AC3A-4572-AD89-E10ADEE3E565}"/>
                </a:ext>
              </a:extLst>
            </p:cNvPr>
            <p:cNvSpPr/>
            <p:nvPr userDrawn="1"/>
          </p:nvSpPr>
          <p:spPr>
            <a:xfrm>
              <a:off x="6096000" y="3263491"/>
              <a:ext cx="3048000" cy="27127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9" name="Rectangle 18">
              <a:extLst>
                <a:ext uri="{FF2B5EF4-FFF2-40B4-BE49-F238E27FC236}">
                  <a16:creationId xmlns:a16="http://schemas.microsoft.com/office/drawing/2014/main" id="{DCDE42B7-A36C-43B4-898F-73E73261C1FD}"/>
                </a:ext>
              </a:extLst>
            </p:cNvPr>
            <p:cNvSpPr/>
            <p:nvPr userDrawn="1"/>
          </p:nvSpPr>
          <p:spPr>
            <a:xfrm>
              <a:off x="9144000" y="3263491"/>
              <a:ext cx="3048000" cy="2712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grpSp>
      <p:sp>
        <p:nvSpPr>
          <p:cNvPr id="5" name="Picture Placeholder 4">
            <a:extLst>
              <a:ext uri="{FF2B5EF4-FFF2-40B4-BE49-F238E27FC236}">
                <a16:creationId xmlns:a16="http://schemas.microsoft.com/office/drawing/2014/main" id="{F4AD8662-8725-4D2F-959C-39E0C65ECED1}"/>
              </a:ext>
            </a:extLst>
          </p:cNvPr>
          <p:cNvSpPr>
            <a:spLocks noGrp="1"/>
          </p:cNvSpPr>
          <p:nvPr>
            <p:ph type="pic" sz="quarter" idx="10"/>
          </p:nvPr>
        </p:nvSpPr>
        <p:spPr>
          <a:xfrm>
            <a:off x="0" y="0"/>
            <a:ext cx="12192000" cy="4133850"/>
          </a:xfrm>
          <a:solidFill>
            <a:schemeClr val="bg1">
              <a:lumMod val="75000"/>
            </a:schemeClr>
          </a:solidFill>
          <a:ln>
            <a:noFill/>
          </a:ln>
        </p:spPr>
        <p:txBody>
          <a:bodyPr anchor="ctr"/>
          <a:lstStyle>
            <a:lvl1pPr algn="ctr">
              <a:defRPr/>
            </a:lvl1pPr>
          </a:lstStyle>
          <a:p>
            <a:r>
              <a:rPr lang="en-US"/>
              <a:t>Click icon to add picture</a:t>
            </a:r>
            <a:endParaRPr lang="en-US" dirty="0"/>
          </a:p>
        </p:txBody>
      </p:sp>
      <p:pic>
        <p:nvPicPr>
          <p:cNvPr id="12" name="Picture 11" descr="A close up of a logo&#10;&#10;Description automatically generated">
            <a:extLst>
              <a:ext uri="{FF2B5EF4-FFF2-40B4-BE49-F238E27FC236}">
                <a16:creationId xmlns:a16="http://schemas.microsoft.com/office/drawing/2014/main" id="{8C9B5313-5EEB-41EF-AAC6-13DBD2D3B3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29924" y="4979165"/>
            <a:ext cx="2651760" cy="1284481"/>
          </a:xfrm>
          <a:prstGeom prst="rect">
            <a:avLst/>
          </a:prstGeom>
        </p:spPr>
      </p:pic>
    </p:spTree>
    <p:extLst>
      <p:ext uri="{BB962C8B-B14F-4D97-AF65-F5344CB8AC3E}">
        <p14:creationId xmlns:p14="http://schemas.microsoft.com/office/powerpoint/2010/main" val="5525545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4" orient="horz" pos="2064">
          <p15:clr>
            <a:srgbClr val="FBAE40"/>
          </p15:clr>
        </p15:guide>
        <p15:guide id="5" orient="horz" pos="233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FE21-CF54-424F-AC66-117DD5A5B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4333B2-CBE0-4340-BBFD-41B862338F73}"/>
              </a:ext>
            </a:extLst>
          </p:cNvPr>
          <p:cNvSpPr>
            <a:spLocks noGrp="1"/>
          </p:cNvSpPr>
          <p:nvPr>
            <p:ph idx="1"/>
          </p:nvPr>
        </p:nvSpPr>
        <p:spPr>
          <a:xfrm>
            <a:off x="655092" y="1477927"/>
            <a:ext cx="11077248" cy="4646648"/>
          </a:xfrm>
        </p:spPr>
        <p:txBody>
          <a:bodyPr/>
          <a:lstStyle>
            <a:lvl2pPr>
              <a:buClr>
                <a:schemeClr val="accent1"/>
              </a:buClr>
              <a:defRPr/>
            </a:lvl2pPr>
            <a:lvl4pPr>
              <a:buClr>
                <a:schemeClr val="accent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1AB0467D-A985-4A8A-86CC-4ACFD840446B}"/>
              </a:ext>
            </a:extLst>
          </p:cNvPr>
          <p:cNvSpPr>
            <a:spLocks noGrp="1"/>
          </p:cNvSpPr>
          <p:nvPr>
            <p:ph type="sldNum" sz="quarter" idx="12"/>
          </p:nvPr>
        </p:nvSpPr>
        <p:spPr/>
        <p:txBody>
          <a:bodyPr/>
          <a:lstStyle/>
          <a:p>
            <a:fld id="{7783EEA8-8FFA-40B0-9CA2-B650207154BC}" type="slidenum">
              <a:rPr lang="en-US" smtClean="0"/>
              <a:t>‹#›</a:t>
            </a:fld>
            <a:endParaRPr lang="en-US"/>
          </a:p>
        </p:txBody>
      </p:sp>
    </p:spTree>
    <p:extLst>
      <p:ext uri="{BB962C8B-B14F-4D97-AF65-F5344CB8AC3E}">
        <p14:creationId xmlns:p14="http://schemas.microsoft.com/office/powerpoint/2010/main" val="13460768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2081-CF35-49F2-90D8-8ABA1CF0B969}"/>
              </a:ext>
            </a:extLst>
          </p:cNvPr>
          <p:cNvSpPr>
            <a:spLocks noGrp="1"/>
          </p:cNvSpPr>
          <p:nvPr>
            <p:ph type="title"/>
          </p:nvPr>
        </p:nvSpPr>
        <p:spPr>
          <a:xfrm>
            <a:off x="647700" y="385021"/>
            <a:ext cx="11091625" cy="8595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0892507-4154-4F94-A78D-408023831A77}"/>
              </a:ext>
            </a:extLst>
          </p:cNvPr>
          <p:cNvSpPr>
            <a:spLocks noGrp="1"/>
          </p:cNvSpPr>
          <p:nvPr>
            <p:ph sz="half" idx="1"/>
          </p:nvPr>
        </p:nvSpPr>
        <p:spPr>
          <a:xfrm>
            <a:off x="647700" y="1477962"/>
            <a:ext cx="5303520" cy="4646613"/>
          </a:xfrm>
        </p:spPr>
        <p:txBody>
          <a:bodyPr/>
          <a:lstStyle>
            <a:lvl1pPr>
              <a:defRPr>
                <a:solidFill>
                  <a:schemeClr val="tx1"/>
                </a:solidFill>
              </a:defRPr>
            </a:lvl1pPr>
            <a:lvl2pPr>
              <a:buClr>
                <a:schemeClr val="accent1"/>
              </a:buClr>
              <a:defRPr/>
            </a:lvl2pPr>
            <a:lvl4pPr>
              <a:buClr>
                <a:schemeClr val="accent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a:extLst>
              <a:ext uri="{FF2B5EF4-FFF2-40B4-BE49-F238E27FC236}">
                <a16:creationId xmlns:a16="http://schemas.microsoft.com/office/drawing/2014/main" id="{13DAF1AB-03B4-4459-8EE5-C6540D5E2E15}"/>
              </a:ext>
            </a:extLst>
          </p:cNvPr>
          <p:cNvSpPr>
            <a:spLocks noGrp="1"/>
          </p:cNvSpPr>
          <p:nvPr>
            <p:ph sz="half" idx="2"/>
          </p:nvPr>
        </p:nvSpPr>
        <p:spPr>
          <a:xfrm>
            <a:off x="6435806" y="1477961"/>
            <a:ext cx="5303520" cy="4646613"/>
          </a:xfrm>
        </p:spPr>
        <p:txBody>
          <a:bodyPr/>
          <a:lstStyle>
            <a:lvl1pPr>
              <a:defRPr>
                <a:solidFill>
                  <a:schemeClr val="tx1"/>
                </a:solidFill>
              </a:defRPr>
            </a:lvl1pPr>
            <a:lvl2pPr>
              <a:buClr>
                <a:schemeClr val="accent1"/>
              </a:buClr>
              <a:defRPr/>
            </a:lvl2pPr>
            <a:lvl4pPr>
              <a:buClr>
                <a:schemeClr val="accent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a:extLst>
              <a:ext uri="{FF2B5EF4-FFF2-40B4-BE49-F238E27FC236}">
                <a16:creationId xmlns:a16="http://schemas.microsoft.com/office/drawing/2014/main" id="{76FE159D-22D3-45E1-B466-9B445D68D36C}"/>
              </a:ext>
            </a:extLst>
          </p:cNvPr>
          <p:cNvSpPr>
            <a:spLocks noGrp="1"/>
          </p:cNvSpPr>
          <p:nvPr>
            <p:ph type="sldNum" sz="quarter" idx="12"/>
          </p:nvPr>
        </p:nvSpPr>
        <p:spPr/>
        <p:txBody>
          <a:bodyPr/>
          <a:lstStyle/>
          <a:p>
            <a:fld id="{7783EEA8-8FFA-40B0-9CA2-B650207154BC}" type="slidenum">
              <a:rPr lang="en-US" smtClean="0"/>
              <a:t>‹#›</a:t>
            </a:fld>
            <a:endParaRPr lang="en-US"/>
          </a:p>
        </p:txBody>
      </p:sp>
    </p:spTree>
    <p:extLst>
      <p:ext uri="{BB962C8B-B14F-4D97-AF65-F5344CB8AC3E}">
        <p14:creationId xmlns:p14="http://schemas.microsoft.com/office/powerpoint/2010/main" val="47515954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169D-1BE6-4A3A-9E58-45D1E4D613DF}"/>
              </a:ext>
            </a:extLst>
          </p:cNvPr>
          <p:cNvSpPr>
            <a:spLocks noGrp="1"/>
          </p:cNvSpPr>
          <p:nvPr>
            <p:ph type="title"/>
          </p:nvPr>
        </p:nvSpPr>
        <p:spPr>
          <a:xfrm>
            <a:off x="647699" y="371475"/>
            <a:ext cx="11090275" cy="87312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E9BAC7-ADA2-4DC8-B4F7-B6E066C6D998}"/>
              </a:ext>
            </a:extLst>
          </p:cNvPr>
          <p:cNvSpPr>
            <a:spLocks noGrp="1"/>
          </p:cNvSpPr>
          <p:nvPr>
            <p:ph type="body" idx="1"/>
          </p:nvPr>
        </p:nvSpPr>
        <p:spPr>
          <a:xfrm>
            <a:off x="647699" y="1489814"/>
            <a:ext cx="5303520" cy="636698"/>
          </a:xfrm>
        </p:spPr>
        <p:txBody>
          <a:bodyPr anchor="b">
            <a:normAutofit/>
          </a:bodyPr>
          <a:lstStyle>
            <a:lvl1pPr marL="0" indent="0">
              <a:buNone/>
              <a:defRPr sz="22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4F184E-EC31-4C2B-BABF-ADB6C7AA2913}"/>
              </a:ext>
            </a:extLst>
          </p:cNvPr>
          <p:cNvSpPr>
            <a:spLocks noGrp="1"/>
          </p:cNvSpPr>
          <p:nvPr>
            <p:ph sz="half" idx="2"/>
          </p:nvPr>
        </p:nvSpPr>
        <p:spPr>
          <a:xfrm>
            <a:off x="647698" y="2286000"/>
            <a:ext cx="5303520" cy="3838575"/>
          </a:xfrm>
        </p:spPr>
        <p:txBody>
          <a:bodyPr/>
          <a:lstStyle>
            <a:lvl2pPr>
              <a:buClr>
                <a:schemeClr val="accent1"/>
              </a:buClr>
              <a:defRPr/>
            </a:lvl2pPr>
            <a:lvl4pPr>
              <a:buClr>
                <a:schemeClr val="accent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31AF43FF-EC6F-4C3D-814B-A928D1A2E600}"/>
              </a:ext>
            </a:extLst>
          </p:cNvPr>
          <p:cNvSpPr>
            <a:spLocks noGrp="1"/>
          </p:cNvSpPr>
          <p:nvPr>
            <p:ph type="body" sz="quarter" idx="3"/>
          </p:nvPr>
        </p:nvSpPr>
        <p:spPr>
          <a:xfrm>
            <a:off x="6434454" y="1489814"/>
            <a:ext cx="5303520" cy="636698"/>
          </a:xfrm>
        </p:spPr>
        <p:txBody>
          <a:bodyPr anchor="b">
            <a:normAutofit/>
          </a:bodyPr>
          <a:lstStyle>
            <a:lvl1pPr marL="0" indent="0">
              <a:buNone/>
              <a:defRPr sz="22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C85541-D976-4974-BB24-8F556AABA37F}"/>
              </a:ext>
            </a:extLst>
          </p:cNvPr>
          <p:cNvSpPr>
            <a:spLocks noGrp="1"/>
          </p:cNvSpPr>
          <p:nvPr>
            <p:ph sz="quarter" idx="4"/>
          </p:nvPr>
        </p:nvSpPr>
        <p:spPr>
          <a:xfrm>
            <a:off x="6434454" y="2286000"/>
            <a:ext cx="5303520" cy="3838575"/>
          </a:xfrm>
        </p:spPr>
        <p:txBody>
          <a:bodyPr/>
          <a:lstStyle>
            <a:lvl2pPr>
              <a:buClr>
                <a:schemeClr val="accent1"/>
              </a:buClr>
              <a:defRPr/>
            </a:lvl2pPr>
            <a:lvl4pPr>
              <a:buClr>
                <a:schemeClr val="accent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8">
            <a:extLst>
              <a:ext uri="{FF2B5EF4-FFF2-40B4-BE49-F238E27FC236}">
                <a16:creationId xmlns:a16="http://schemas.microsoft.com/office/drawing/2014/main" id="{34A5023C-38CF-40DC-BA01-090A2029B8C0}"/>
              </a:ext>
            </a:extLst>
          </p:cNvPr>
          <p:cNvSpPr>
            <a:spLocks noGrp="1"/>
          </p:cNvSpPr>
          <p:nvPr>
            <p:ph type="sldNum" sz="quarter" idx="12"/>
          </p:nvPr>
        </p:nvSpPr>
        <p:spPr/>
        <p:txBody>
          <a:bodyPr/>
          <a:lstStyle/>
          <a:p>
            <a:fld id="{7783EEA8-8FFA-40B0-9CA2-B650207154BC}" type="slidenum">
              <a:rPr lang="en-US" smtClean="0"/>
              <a:t>‹#›</a:t>
            </a:fld>
            <a:endParaRPr lang="en-US"/>
          </a:p>
        </p:txBody>
      </p:sp>
    </p:spTree>
    <p:extLst>
      <p:ext uri="{BB962C8B-B14F-4D97-AF65-F5344CB8AC3E}">
        <p14:creationId xmlns:p14="http://schemas.microsoft.com/office/powerpoint/2010/main" val="269352818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3 columns">
    <p:spTree>
      <p:nvGrpSpPr>
        <p:cNvPr id="1" name=""/>
        <p:cNvGrpSpPr/>
        <p:nvPr/>
      </p:nvGrpSpPr>
      <p:grpSpPr>
        <a:xfrm>
          <a:off x="0" y="0"/>
          <a:ext cx="0" cy="0"/>
          <a:chOff x="0" y="0"/>
          <a:chExt cx="0" cy="0"/>
        </a:xfrm>
      </p:grpSpPr>
      <p:sp>
        <p:nvSpPr>
          <p:cNvPr id="2" name="Title 1"/>
          <p:cNvSpPr>
            <a:spLocks noGrp="1"/>
          </p:cNvSpPr>
          <p:nvPr>
            <p:ph type="title"/>
          </p:nvPr>
        </p:nvSpPr>
        <p:spPr>
          <a:xfrm>
            <a:off x="647700" y="387350"/>
            <a:ext cx="11094271" cy="857250"/>
          </a:xfrm>
        </p:spPr>
        <p:txBody>
          <a:bodyPr anchor="b" anchorCtr="0"/>
          <a:lstStyle>
            <a:lvl1pPr>
              <a:defRPr sz="2800">
                <a:solidFill>
                  <a:schemeClr val="accent6"/>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C041753-90EA-4E44-9BB8-633978F3CCC4}" type="slidenum">
              <a:rPr lang="en-US" smtClean="0">
                <a:solidFill>
                  <a:srgbClr val="63666A"/>
                </a:solidFill>
              </a:rPr>
              <a:pPr/>
              <a:t>‹#›</a:t>
            </a:fld>
            <a:endParaRPr lang="en-US" dirty="0">
              <a:solidFill>
                <a:srgbClr val="63666A"/>
              </a:solidFill>
            </a:endParaRPr>
          </a:p>
        </p:txBody>
      </p:sp>
      <p:sp>
        <p:nvSpPr>
          <p:cNvPr id="6" name="Text Placeholder 5"/>
          <p:cNvSpPr>
            <a:spLocks noGrp="1"/>
          </p:cNvSpPr>
          <p:nvPr>
            <p:ph type="body" sz="quarter" idx="12" hasCustomPrompt="1"/>
          </p:nvPr>
        </p:nvSpPr>
        <p:spPr bwMode="gray">
          <a:xfrm>
            <a:off x="647699" y="1477962"/>
            <a:ext cx="3383280" cy="4646613"/>
          </a:xfrm>
        </p:spPr>
        <p:txBody>
          <a:bodyPr/>
          <a:lstStyle>
            <a:lvl1pPr marL="0" indent="0">
              <a:spcAft>
                <a:spcPts val="600"/>
              </a:spcAft>
              <a:buClr>
                <a:schemeClr val="accent6"/>
              </a:buClr>
              <a:buFontTx/>
              <a:buNone/>
              <a:defRPr sz="2000" b="1" i="0" cap="none">
                <a:latin typeface="+mj-lt"/>
              </a:defRPr>
            </a:lvl1pPr>
            <a:lvl2pPr marL="0" indent="0">
              <a:spcBef>
                <a:spcPts val="600"/>
              </a:spcBef>
              <a:buNone/>
              <a:defRPr sz="1600">
                <a:solidFill>
                  <a:srgbClr val="63666A"/>
                </a:solidFill>
                <a:latin typeface="+mj-lt"/>
              </a:defRPr>
            </a:lvl2pPr>
          </a:lstStyle>
          <a:p>
            <a:pPr lvl="0"/>
            <a:r>
              <a:rPr lang="en-US" dirty="0"/>
              <a:t>Click to edit master text styles</a:t>
            </a:r>
          </a:p>
          <a:p>
            <a:pPr lvl="1"/>
            <a:r>
              <a:rPr lang="en-US" dirty="0"/>
              <a:t>Second level</a:t>
            </a:r>
          </a:p>
        </p:txBody>
      </p:sp>
      <p:sp>
        <p:nvSpPr>
          <p:cNvPr id="9" name="Text Placeholder 8"/>
          <p:cNvSpPr>
            <a:spLocks noGrp="1"/>
          </p:cNvSpPr>
          <p:nvPr>
            <p:ph type="body" sz="quarter" idx="13" hasCustomPrompt="1"/>
          </p:nvPr>
        </p:nvSpPr>
        <p:spPr bwMode="gray">
          <a:xfrm>
            <a:off x="4498380" y="1482836"/>
            <a:ext cx="3383280" cy="4641740"/>
          </a:xfrm>
        </p:spPr>
        <p:txBody>
          <a:bodyPr/>
          <a:lstStyle>
            <a:lvl1pPr marL="0" indent="0">
              <a:spcAft>
                <a:spcPts val="600"/>
              </a:spcAft>
              <a:buClr>
                <a:schemeClr val="accent6"/>
              </a:buClr>
              <a:buFontTx/>
              <a:buNone/>
              <a:defRPr sz="2000" b="1" i="0" cap="none">
                <a:latin typeface="+mj-lt"/>
              </a:defRPr>
            </a:lvl1pPr>
            <a:lvl2pPr marL="0" indent="0">
              <a:spcBef>
                <a:spcPts val="600"/>
              </a:spcBef>
              <a:buNone/>
              <a:defRPr sz="1600">
                <a:solidFill>
                  <a:srgbClr val="63666A"/>
                </a:solidFill>
                <a:latin typeface="+mj-lt"/>
              </a:defRPr>
            </a:lvl2pPr>
          </a:lstStyle>
          <a:p>
            <a:pPr lvl="0"/>
            <a:r>
              <a:rPr lang="en-US" dirty="0"/>
              <a:t>Click to edit master text styles</a:t>
            </a:r>
          </a:p>
          <a:p>
            <a:pPr lvl="1"/>
            <a:r>
              <a:rPr lang="en-US" dirty="0"/>
              <a:t>Second level</a:t>
            </a:r>
          </a:p>
        </p:txBody>
      </p:sp>
      <p:sp>
        <p:nvSpPr>
          <p:cNvPr id="11" name="Text Placeholder 10"/>
          <p:cNvSpPr>
            <a:spLocks noGrp="1"/>
          </p:cNvSpPr>
          <p:nvPr>
            <p:ph type="body" sz="quarter" idx="14" hasCustomPrompt="1"/>
          </p:nvPr>
        </p:nvSpPr>
        <p:spPr bwMode="gray">
          <a:xfrm>
            <a:off x="8349061" y="1482836"/>
            <a:ext cx="3383280" cy="4641740"/>
          </a:xfrm>
        </p:spPr>
        <p:txBody>
          <a:bodyPr/>
          <a:lstStyle>
            <a:lvl1pPr marL="0" indent="0">
              <a:spcAft>
                <a:spcPts val="600"/>
              </a:spcAft>
              <a:buClr>
                <a:schemeClr val="accent6"/>
              </a:buClr>
              <a:buFont typeface="Wingdings" charset="2"/>
              <a:buNone/>
              <a:defRPr sz="2000" b="1" i="0" cap="none">
                <a:latin typeface="+mj-lt"/>
              </a:defRPr>
            </a:lvl1pPr>
            <a:lvl2pPr marL="0" indent="0">
              <a:spcBef>
                <a:spcPts val="600"/>
              </a:spcBef>
              <a:buNone/>
              <a:defRPr sz="1600">
                <a:solidFill>
                  <a:srgbClr val="63666A"/>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79967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ED78-11C7-4645-BE7D-4B6EB7F6BA05}"/>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51C6C5DA-3B20-4E03-8A95-FADF863E62FF}"/>
              </a:ext>
            </a:extLst>
          </p:cNvPr>
          <p:cNvSpPr>
            <a:spLocks noGrp="1"/>
          </p:cNvSpPr>
          <p:nvPr>
            <p:ph type="sldNum" sz="quarter" idx="12"/>
          </p:nvPr>
        </p:nvSpPr>
        <p:spPr/>
        <p:txBody>
          <a:bodyPr/>
          <a:lstStyle/>
          <a:p>
            <a:fld id="{7783EEA8-8FFA-40B0-9CA2-B650207154BC}" type="slidenum">
              <a:rPr lang="en-US" smtClean="0"/>
              <a:t>‹#›</a:t>
            </a:fld>
            <a:endParaRPr lang="en-US"/>
          </a:p>
        </p:txBody>
      </p:sp>
    </p:spTree>
    <p:extLst>
      <p:ext uri="{BB962C8B-B14F-4D97-AF65-F5344CB8AC3E}">
        <p14:creationId xmlns:p14="http://schemas.microsoft.com/office/powerpoint/2010/main" val="342380116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479C-6AB3-4566-B5B6-B8B59AF7A966}"/>
              </a:ext>
            </a:extLst>
          </p:cNvPr>
          <p:cNvSpPr>
            <a:spLocks noGrp="1"/>
          </p:cNvSpPr>
          <p:nvPr>
            <p:ph type="title"/>
          </p:nvPr>
        </p:nvSpPr>
        <p:spPr>
          <a:xfrm>
            <a:off x="647699" y="2711938"/>
            <a:ext cx="11084641" cy="1012337"/>
          </a:xfrm>
        </p:spPr>
        <p:txBody>
          <a:bodyPr anchor="b">
            <a:normAutofit/>
          </a:bodyPr>
          <a:lstStyle>
            <a:lvl1pPr>
              <a:defRPr sz="32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1077932-0DBF-484D-9E46-99D1BA591D90}"/>
              </a:ext>
            </a:extLst>
          </p:cNvPr>
          <p:cNvSpPr>
            <a:spLocks noGrp="1"/>
          </p:cNvSpPr>
          <p:nvPr>
            <p:ph type="body" idx="1"/>
          </p:nvPr>
        </p:nvSpPr>
        <p:spPr>
          <a:xfrm>
            <a:off x="647699" y="3916298"/>
            <a:ext cx="11084641" cy="741399"/>
          </a:xfrm>
        </p:spPr>
        <p:txBody>
          <a:bodyPr/>
          <a:lstStyle>
            <a:lvl1pPr marL="0" indent="0">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97311CFB-0061-4414-9300-13B77941BF04}"/>
              </a:ext>
            </a:extLst>
          </p:cNvPr>
          <p:cNvSpPr>
            <a:spLocks noGrp="1"/>
          </p:cNvSpPr>
          <p:nvPr>
            <p:ph type="sldNum" sz="quarter" idx="12"/>
          </p:nvPr>
        </p:nvSpPr>
        <p:spPr/>
        <p:txBody>
          <a:bodyPr/>
          <a:lstStyle>
            <a:lvl1pPr>
              <a:defRPr>
                <a:solidFill>
                  <a:schemeClr val="bg1"/>
                </a:solidFill>
              </a:defRPr>
            </a:lvl1pPr>
          </a:lstStyle>
          <a:p>
            <a:fld id="{7783EEA8-8FFA-40B0-9CA2-B650207154BC}" type="slidenum">
              <a:rPr lang="en-US" smtClean="0"/>
              <a:pPr/>
              <a:t>‹#›</a:t>
            </a:fld>
            <a:endParaRPr lang="en-US" dirty="0"/>
          </a:p>
        </p:txBody>
      </p:sp>
      <p:grpSp>
        <p:nvGrpSpPr>
          <p:cNvPr id="8" name="Group 7">
            <a:extLst>
              <a:ext uri="{FF2B5EF4-FFF2-40B4-BE49-F238E27FC236}">
                <a16:creationId xmlns:a16="http://schemas.microsoft.com/office/drawing/2014/main" id="{C3328AF2-C6C0-47E3-96F7-F7C4B28AA929}"/>
              </a:ext>
            </a:extLst>
          </p:cNvPr>
          <p:cNvGrpSpPr/>
          <p:nvPr userDrawn="1"/>
        </p:nvGrpSpPr>
        <p:grpSpPr>
          <a:xfrm>
            <a:off x="0" y="4910578"/>
            <a:ext cx="12192000" cy="181305"/>
            <a:chOff x="0" y="3263491"/>
            <a:chExt cx="12192000" cy="271279"/>
          </a:xfrm>
        </p:grpSpPr>
        <p:sp>
          <p:nvSpPr>
            <p:cNvPr id="12" name="Rectangle 11">
              <a:extLst>
                <a:ext uri="{FF2B5EF4-FFF2-40B4-BE49-F238E27FC236}">
                  <a16:creationId xmlns:a16="http://schemas.microsoft.com/office/drawing/2014/main" id="{B0D74EFF-9638-45D7-8899-B709BDD73F90}"/>
                </a:ext>
              </a:extLst>
            </p:cNvPr>
            <p:cNvSpPr/>
            <p:nvPr userDrawn="1"/>
          </p:nvSpPr>
          <p:spPr>
            <a:xfrm>
              <a:off x="0" y="3263491"/>
              <a:ext cx="3048000" cy="27127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3" name="Rectangle 12">
              <a:extLst>
                <a:ext uri="{FF2B5EF4-FFF2-40B4-BE49-F238E27FC236}">
                  <a16:creationId xmlns:a16="http://schemas.microsoft.com/office/drawing/2014/main" id="{03726FD9-1CD8-4383-AC6F-32DD946F0E41}"/>
                </a:ext>
              </a:extLst>
            </p:cNvPr>
            <p:cNvSpPr/>
            <p:nvPr userDrawn="1"/>
          </p:nvSpPr>
          <p:spPr>
            <a:xfrm>
              <a:off x="3048000" y="3263491"/>
              <a:ext cx="3048000" cy="2712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4" name="Rectangle 13">
              <a:extLst>
                <a:ext uri="{FF2B5EF4-FFF2-40B4-BE49-F238E27FC236}">
                  <a16:creationId xmlns:a16="http://schemas.microsoft.com/office/drawing/2014/main" id="{09380835-DA7C-47EF-A52E-6108897A5FA2}"/>
                </a:ext>
              </a:extLst>
            </p:cNvPr>
            <p:cNvSpPr/>
            <p:nvPr userDrawn="1"/>
          </p:nvSpPr>
          <p:spPr>
            <a:xfrm>
              <a:off x="6096000" y="3263491"/>
              <a:ext cx="3048000" cy="27127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5" name="Rectangle 14">
              <a:extLst>
                <a:ext uri="{FF2B5EF4-FFF2-40B4-BE49-F238E27FC236}">
                  <a16:creationId xmlns:a16="http://schemas.microsoft.com/office/drawing/2014/main" id="{63A08CBF-EA04-4750-8232-69316B8191CD}"/>
                </a:ext>
              </a:extLst>
            </p:cNvPr>
            <p:cNvSpPr/>
            <p:nvPr userDrawn="1"/>
          </p:nvSpPr>
          <p:spPr>
            <a:xfrm>
              <a:off x="9144000" y="3263491"/>
              <a:ext cx="3048000" cy="2712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grpSp>
      <p:sp>
        <p:nvSpPr>
          <p:cNvPr id="16" name="TextBox 15">
            <a:extLst>
              <a:ext uri="{FF2B5EF4-FFF2-40B4-BE49-F238E27FC236}">
                <a16:creationId xmlns:a16="http://schemas.microsoft.com/office/drawing/2014/main" id="{1813F6BD-21ED-4AB6-9C1A-516973303D79}"/>
              </a:ext>
            </a:extLst>
          </p:cNvPr>
          <p:cNvSpPr txBox="1"/>
          <p:nvPr userDrawn="1"/>
        </p:nvSpPr>
        <p:spPr>
          <a:xfrm>
            <a:off x="9468464" y="6124576"/>
            <a:ext cx="2263877" cy="596900"/>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bg1"/>
                </a:solidFill>
                <a:latin typeface="+mj-lt"/>
              </a:rPr>
              <a:t>MD ANDERSON CANCER CENTER</a:t>
            </a:r>
          </a:p>
        </p:txBody>
      </p:sp>
    </p:spTree>
    <p:extLst>
      <p:ext uri="{BB962C8B-B14F-4D97-AF65-F5344CB8AC3E}">
        <p14:creationId xmlns:p14="http://schemas.microsoft.com/office/powerpoint/2010/main" val="70775405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C33B-1C37-49C1-923E-DE976804E45C}"/>
              </a:ext>
            </a:extLst>
          </p:cNvPr>
          <p:cNvSpPr>
            <a:spLocks noGrp="1"/>
          </p:cNvSpPr>
          <p:nvPr userDrawn="1">
            <p:ph type="title"/>
          </p:nvPr>
        </p:nvSpPr>
        <p:spPr>
          <a:xfrm>
            <a:off x="655092" y="381000"/>
            <a:ext cx="11077249" cy="854075"/>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66C487E-FECB-49EA-B41B-265826B4479D}"/>
              </a:ext>
            </a:extLst>
          </p:cNvPr>
          <p:cNvSpPr>
            <a:spLocks noGrp="1"/>
          </p:cNvSpPr>
          <p:nvPr userDrawn="1">
            <p:ph type="body" idx="1"/>
          </p:nvPr>
        </p:nvSpPr>
        <p:spPr>
          <a:xfrm>
            <a:off x="655092" y="1477927"/>
            <a:ext cx="11077248" cy="464664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a:extLst>
              <a:ext uri="{FF2B5EF4-FFF2-40B4-BE49-F238E27FC236}">
                <a16:creationId xmlns:a16="http://schemas.microsoft.com/office/drawing/2014/main" id="{19F39F9B-CEF0-4DDD-A3AC-52FDF86F3E95}"/>
              </a:ext>
            </a:extLst>
          </p:cNvPr>
          <p:cNvSpPr>
            <a:spLocks noGrp="1"/>
          </p:cNvSpPr>
          <p:nvPr userDrawn="1">
            <p:ph type="sldNum" sz="quarter" idx="4"/>
          </p:nvPr>
        </p:nvSpPr>
        <p:spPr>
          <a:xfrm>
            <a:off x="655092" y="6250637"/>
            <a:ext cx="569024" cy="365125"/>
          </a:xfrm>
          <a:prstGeom prst="rect">
            <a:avLst/>
          </a:prstGeom>
        </p:spPr>
        <p:txBody>
          <a:bodyPr vert="horz" lIns="0" tIns="0" rIns="0" bIns="0" rtlCol="0" anchor="ctr"/>
          <a:lstStyle>
            <a:lvl1pPr algn="l">
              <a:defRPr sz="800" b="1">
                <a:solidFill>
                  <a:schemeClr val="accent6"/>
                </a:solidFill>
                <a:latin typeface="+mj-lt"/>
              </a:defRPr>
            </a:lvl1pPr>
          </a:lstStyle>
          <a:p>
            <a:fld id="{7783EEA8-8FFA-40B0-9CA2-B650207154BC}" type="slidenum">
              <a:rPr lang="en-US" smtClean="0"/>
              <a:pPr/>
              <a:t>‹#›</a:t>
            </a:fld>
            <a:endParaRPr lang="en-US" dirty="0"/>
          </a:p>
        </p:txBody>
      </p:sp>
      <p:sp>
        <p:nvSpPr>
          <p:cNvPr id="7" name="TextBox 6">
            <a:extLst>
              <a:ext uri="{FF2B5EF4-FFF2-40B4-BE49-F238E27FC236}">
                <a16:creationId xmlns:a16="http://schemas.microsoft.com/office/drawing/2014/main" id="{E7CDA957-1693-4221-A790-F6663B96FBAC}"/>
              </a:ext>
            </a:extLst>
          </p:cNvPr>
          <p:cNvSpPr txBox="1"/>
          <p:nvPr userDrawn="1"/>
        </p:nvSpPr>
        <p:spPr>
          <a:xfrm>
            <a:off x="9468464" y="6124576"/>
            <a:ext cx="2263877" cy="596900"/>
          </a:xfrm>
          <a:prstGeom prst="rect">
            <a:avLst/>
          </a:prstGeom>
          <a:noFill/>
        </p:spPr>
        <p:txBody>
          <a:bodyPr wrap="square" lIns="0" tIns="0" rIns="0" bIns="0" rtlCol="0" anchor="ctr">
            <a:no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lang="en-US" sz="1000" b="0" spc="-10" baseline="0" dirty="0">
                <a:solidFill>
                  <a:schemeClr val="accent6"/>
                </a:solidFill>
                <a:latin typeface="+mj-lt"/>
              </a:rPr>
              <a:t>MD ANDERSON CANCER CENTER</a:t>
            </a:r>
          </a:p>
        </p:txBody>
      </p:sp>
      <p:grpSp>
        <p:nvGrpSpPr>
          <p:cNvPr id="8" name="Group 7">
            <a:extLst>
              <a:ext uri="{FF2B5EF4-FFF2-40B4-BE49-F238E27FC236}">
                <a16:creationId xmlns:a16="http://schemas.microsoft.com/office/drawing/2014/main" id="{E6B8C4C1-8C4C-4D2F-AA08-DDD99F602538}"/>
              </a:ext>
            </a:extLst>
          </p:cNvPr>
          <p:cNvGrpSpPr/>
          <p:nvPr userDrawn="1"/>
        </p:nvGrpSpPr>
        <p:grpSpPr>
          <a:xfrm>
            <a:off x="0" y="6721475"/>
            <a:ext cx="12192000" cy="136525"/>
            <a:chOff x="0" y="3263491"/>
            <a:chExt cx="12192000" cy="271279"/>
          </a:xfrm>
        </p:grpSpPr>
        <p:sp>
          <p:nvSpPr>
            <p:cNvPr id="9" name="Rectangle 8">
              <a:extLst>
                <a:ext uri="{FF2B5EF4-FFF2-40B4-BE49-F238E27FC236}">
                  <a16:creationId xmlns:a16="http://schemas.microsoft.com/office/drawing/2014/main" id="{CB60EEFD-0C86-45BD-B286-7E19BF1C6648}"/>
                </a:ext>
              </a:extLst>
            </p:cNvPr>
            <p:cNvSpPr/>
            <p:nvPr userDrawn="1"/>
          </p:nvSpPr>
          <p:spPr>
            <a:xfrm>
              <a:off x="0" y="3263491"/>
              <a:ext cx="3048000" cy="27127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0" name="Rectangle 9">
              <a:extLst>
                <a:ext uri="{FF2B5EF4-FFF2-40B4-BE49-F238E27FC236}">
                  <a16:creationId xmlns:a16="http://schemas.microsoft.com/office/drawing/2014/main" id="{4B53A58E-D010-4509-B23D-D742755219F1}"/>
                </a:ext>
              </a:extLst>
            </p:cNvPr>
            <p:cNvSpPr/>
            <p:nvPr userDrawn="1"/>
          </p:nvSpPr>
          <p:spPr>
            <a:xfrm>
              <a:off x="3048000" y="3263491"/>
              <a:ext cx="3048000" cy="2712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1" name="Rectangle 10">
              <a:extLst>
                <a:ext uri="{FF2B5EF4-FFF2-40B4-BE49-F238E27FC236}">
                  <a16:creationId xmlns:a16="http://schemas.microsoft.com/office/drawing/2014/main" id="{B5EC6903-F8D0-49E1-A180-1151DF61FCBE}"/>
                </a:ext>
              </a:extLst>
            </p:cNvPr>
            <p:cNvSpPr/>
            <p:nvPr userDrawn="1"/>
          </p:nvSpPr>
          <p:spPr>
            <a:xfrm>
              <a:off x="6096000" y="3263491"/>
              <a:ext cx="3048000" cy="27127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sp>
          <p:nvSpPr>
            <p:cNvPr id="12" name="Rectangle 11">
              <a:extLst>
                <a:ext uri="{FF2B5EF4-FFF2-40B4-BE49-F238E27FC236}">
                  <a16:creationId xmlns:a16="http://schemas.microsoft.com/office/drawing/2014/main" id="{6AB5BD5B-CC94-4B9A-8420-7035DCC8C196}"/>
                </a:ext>
              </a:extLst>
            </p:cNvPr>
            <p:cNvSpPr/>
            <p:nvPr userDrawn="1"/>
          </p:nvSpPr>
          <p:spPr>
            <a:xfrm>
              <a:off x="9144000" y="3263491"/>
              <a:ext cx="3048000" cy="2712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2400" b="1" dirty="0">
                <a:latin typeface="+mj-lt"/>
              </a:endParaRPr>
            </a:p>
          </p:txBody>
        </p:sp>
      </p:grpSp>
    </p:spTree>
    <p:extLst>
      <p:ext uri="{BB962C8B-B14F-4D97-AF65-F5344CB8AC3E}">
        <p14:creationId xmlns:p14="http://schemas.microsoft.com/office/powerpoint/2010/main" val="3005378725"/>
      </p:ext>
    </p:extLst>
  </p:cSld>
  <p:clrMap bg1="lt1" tx1="dk1" bg2="lt2" tx2="dk2" accent1="accent1" accent2="accent2" accent3="accent3" accent4="accent4" accent5="accent5" accent6="accent6" hlink="hlink" folHlink="folHlink"/>
  <p:sldLayoutIdLst>
    <p:sldLayoutId id="2147483713" r:id="rId1"/>
    <p:sldLayoutId id="2147483649" r:id="rId2"/>
    <p:sldLayoutId id="2147483714" r:id="rId3"/>
    <p:sldLayoutId id="2147483650" r:id="rId4"/>
    <p:sldLayoutId id="2147483652" r:id="rId5"/>
    <p:sldLayoutId id="2147483653" r:id="rId6"/>
    <p:sldLayoutId id="2147483689" r:id="rId7"/>
    <p:sldLayoutId id="2147483654" r:id="rId8"/>
    <p:sldLayoutId id="2147483651" r:id="rId9"/>
    <p:sldLayoutId id="2147483715" r:id="rId10"/>
  </p:sldLayoutIdLst>
  <p:hf sldNum="0" hdr="0" ftr="0" dt="0"/>
  <p:txStyles>
    <p:titleStyle>
      <a:lvl1pPr algn="l" defTabSz="914400" rtl="0" eaLnBrk="1" latinLnBrk="0" hangingPunct="1">
        <a:lnSpc>
          <a:spcPct val="90000"/>
        </a:lnSpc>
        <a:spcBef>
          <a:spcPct val="0"/>
        </a:spcBef>
        <a:buNone/>
        <a:defRPr sz="2800" b="1" kern="1200">
          <a:solidFill>
            <a:schemeClr val="bg1">
              <a:lumMod val="50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j-lt"/>
          <a:ea typeface="+mn-ea"/>
          <a:cs typeface="+mn-cs"/>
        </a:defRPr>
      </a:lvl1pPr>
      <a:lvl2pPr marL="169863" indent="-169863" algn="l" defTabSz="914400" rtl="0" eaLnBrk="1" latinLnBrk="0" hangingPunct="1">
        <a:lnSpc>
          <a:spcPct val="90000"/>
        </a:lnSpc>
        <a:spcBef>
          <a:spcPts val="500"/>
        </a:spcBef>
        <a:buClr>
          <a:schemeClr val="tx1"/>
        </a:buClr>
        <a:buFont typeface="Arial" panose="020B0604020202020204" pitchFamily="34" charset="0"/>
        <a:buChar char="•"/>
        <a:defRPr sz="1600" kern="1200">
          <a:solidFill>
            <a:schemeClr val="tx1"/>
          </a:solidFill>
          <a:latin typeface="+mj-lt"/>
          <a:ea typeface="+mn-ea"/>
          <a:cs typeface="+mn-cs"/>
        </a:defRPr>
      </a:lvl2pPr>
      <a:lvl3pPr marL="341313" indent="-17145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511175" indent="-169863" algn="l" defTabSz="914400" rtl="0" eaLnBrk="1" latinLnBrk="0" hangingPunct="1">
        <a:lnSpc>
          <a:spcPct val="90000"/>
        </a:lnSpc>
        <a:spcBef>
          <a:spcPts val="500"/>
        </a:spcBef>
        <a:buClr>
          <a:schemeClr val="tx1"/>
        </a:buClr>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75" userDrawn="1">
          <p15:clr>
            <a:srgbClr val="F26B43"/>
          </p15:clr>
        </p15:guide>
        <p15:guide id="4" pos="408" userDrawn="1">
          <p15:clr>
            <a:srgbClr val="F26B43"/>
          </p15:clr>
        </p15:guide>
        <p15:guide id="5" orient="horz" pos="931" userDrawn="1">
          <p15:clr>
            <a:srgbClr val="F26B43"/>
          </p15:clr>
        </p15:guide>
        <p15:guide id="6" orient="horz" pos="784" userDrawn="1">
          <p15:clr>
            <a:srgbClr val="F26B43"/>
          </p15:clr>
        </p15:guide>
        <p15:guide id="7" orient="horz" pos="234" userDrawn="1">
          <p15:clr>
            <a:srgbClr val="F26B43"/>
          </p15:clr>
        </p15:guide>
        <p15:guide id="8" pos="7394" userDrawn="1">
          <p15:clr>
            <a:srgbClr val="F26B43"/>
          </p15:clr>
        </p15:guide>
        <p15:guide id="9" orient="horz" pos="38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7.png"/><Relationship Id="rId4" Type="http://schemas.openxmlformats.org/officeDocument/2006/relationships/tags" Target="../tags/tag4.xml"/><Relationship Id="rId9"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hyperlink" Target="https://www.pcori.org/research-related-projects/about-our-research/research-methodology/pcori-methodology-standards#Usual%20Care%20as%20a%20Comparator" TargetMode="External"/><Relationship Id="rId3" Type="http://schemas.openxmlformats.org/officeDocument/2006/relationships/hyperlink" Target="https://www.pcori.org/research-related-projects/about-our-research/research-methodology/pcori-methodology-standards#Formulating%20Research%20Questions" TargetMode="External"/><Relationship Id="rId7" Type="http://schemas.openxmlformats.org/officeDocument/2006/relationships/hyperlink" Target="https://www.pcori.org/research-related-projects/about-our-research/research-methodology/pcori-methodology-standards#Heterogeneity%20of%20Treatment%20Effect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www.pcori.org/research-related-projects/about-our-research/research-methodology/pcori-methodology-standards#Preventing%20and%20Handling%20Missing%20Data" TargetMode="External"/><Relationship Id="rId5" Type="http://schemas.openxmlformats.org/officeDocument/2006/relationships/hyperlink" Target="https://www.pcori.org/research-related-projects/about-our-research/research-methodology/pcori-methodology-standards#Data%20Integrity%20and%20Rigorous%20Analyses" TargetMode="External"/><Relationship Id="rId4" Type="http://schemas.openxmlformats.org/officeDocument/2006/relationships/hyperlink" Target="https://www.pcori.org/research-related-projects/about-our-research/research-methodology/pcori-methodology-standards#Associated%20with%20Patient-Centeredness"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pcori.org/research-related-projects/about-our-research/research-methodology/pcori-methodology-standards#Clusters" TargetMode="External"/><Relationship Id="rId3" Type="http://schemas.openxmlformats.org/officeDocument/2006/relationships/hyperlink" Target="https://www.pcori.org/research-related-projects/about-our-research/research-methodology/pcori-methodology-standards#Data%20Networks%20as%20Research-Facilitating%20Structures" TargetMode="External"/><Relationship Id="rId7" Type="http://schemas.openxmlformats.org/officeDocument/2006/relationships/hyperlink" Target="https://www.pcori.org/research-related-projects/about-our-research/research-methodology/pcori-methodology-standards#Systematic%20Reviews" TargetMode="External"/><Relationship Id="rId12" Type="http://schemas.openxmlformats.org/officeDocument/2006/relationships/hyperlink" Target="https://www.pcori.org/research-related-projects/about-our-research/research-methodology/pcori-methodology-standards#IPDMA" TargetMode="External"/><Relationship Id="rId2" Type="http://schemas.openxmlformats.org/officeDocument/2006/relationships/hyperlink" Target="https://www.pcori.org/research-related-projects/about-our-research/research-methodology/pcori-methodology-standards#Data%20Registries" TargetMode="External"/><Relationship Id="rId1" Type="http://schemas.openxmlformats.org/officeDocument/2006/relationships/slideLayout" Target="../slideLayouts/slideLayout4.xml"/><Relationship Id="rId6" Type="http://schemas.openxmlformats.org/officeDocument/2006/relationships/hyperlink" Target="https://www.pcori.org/research-related-projects/about-our-research/research-methodology/pcori-methodology-standards#Studies%20of%20Medical%20Tests" TargetMode="External"/><Relationship Id="rId11" Type="http://schemas.openxmlformats.org/officeDocument/2006/relationships/hyperlink" Target="https://www.pcori.org/research-related-projects/about-our-research/research-methodology/pcori-methodology-standards#MixedMethodsResearch" TargetMode="External"/><Relationship Id="rId5" Type="http://schemas.openxmlformats.org/officeDocument/2006/relationships/hyperlink" Target="https://www.pcori.org/research-related-projects/about-our-research/research-methodology/pcori-methodology-standards#Adaptive%20and%20Bayesian%20Trial%20Designs" TargetMode="External"/><Relationship Id="rId10" Type="http://schemas.openxmlformats.org/officeDocument/2006/relationships/hyperlink" Target="https://www.pcori.org/research-related-projects/about-our-research/research-methodology/pcori-methodology-standards#QualitativeMethods" TargetMode="External"/><Relationship Id="rId4" Type="http://schemas.openxmlformats.org/officeDocument/2006/relationships/hyperlink" Target="https://www.pcori.org/research-related-projects/about-our-research/research-methodology/pcori-methodology-standards#Causal%20Inference%20Methods" TargetMode="External"/><Relationship Id="rId9" Type="http://schemas.openxmlformats.org/officeDocument/2006/relationships/hyperlink" Target="https://www.pcori.org/research-related-projects/about-our-research/research-methodology/pcori-methodology-standards#Complex"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6B626DC-6FD8-44F7-8EFD-40E8E9BA18BC}"/>
              </a:ext>
            </a:extLst>
          </p:cNvPr>
          <p:cNvSpPr>
            <a:spLocks noGrp="1"/>
          </p:cNvSpPr>
          <p:nvPr>
            <p:ph type="subTitle" idx="1"/>
          </p:nvPr>
        </p:nvSpPr>
        <p:spPr>
          <a:xfrm>
            <a:off x="337931" y="4503909"/>
            <a:ext cx="11157380" cy="2006221"/>
          </a:xfrm>
        </p:spPr>
        <p:txBody>
          <a:bodyPr>
            <a:normAutofit/>
          </a:bodyPr>
          <a:lstStyle/>
          <a:p>
            <a:pPr>
              <a:lnSpc>
                <a:spcPct val="120000"/>
              </a:lnSpc>
            </a:pPr>
            <a:r>
              <a:rPr lang="en-US" sz="2000" i="0" dirty="0"/>
              <a:t>Maria E. Suarez-</a:t>
            </a:r>
            <a:r>
              <a:rPr lang="en-US" sz="2000" i="0" dirty="0" err="1"/>
              <a:t>Almazor</a:t>
            </a:r>
            <a:r>
              <a:rPr lang="en-US" sz="2000" i="0" dirty="0"/>
              <a:t>, MD, PhD</a:t>
            </a:r>
          </a:p>
          <a:p>
            <a:pPr>
              <a:lnSpc>
                <a:spcPct val="120000"/>
              </a:lnSpc>
            </a:pPr>
            <a:r>
              <a:rPr lang="en-US" sz="2000" i="0" dirty="0"/>
              <a:t>Barnts Family Distinguished Professor</a:t>
            </a:r>
          </a:p>
          <a:p>
            <a:pPr>
              <a:lnSpc>
                <a:spcPct val="120000"/>
              </a:lnSpc>
            </a:pPr>
            <a:r>
              <a:rPr lang="en-US" sz="2000" i="0" dirty="0"/>
              <a:t>Department of Health Services Research</a:t>
            </a:r>
          </a:p>
          <a:p>
            <a:pPr>
              <a:lnSpc>
                <a:spcPct val="120000"/>
              </a:lnSpc>
            </a:pPr>
            <a:r>
              <a:rPr lang="en-US" sz="2000" i="0" dirty="0"/>
              <a:t>University of Texas MD Anderson Cancer Center</a:t>
            </a:r>
          </a:p>
          <a:p>
            <a:pPr>
              <a:lnSpc>
                <a:spcPct val="120000"/>
              </a:lnSpc>
            </a:pPr>
            <a:r>
              <a:rPr lang="en-US" sz="2000" i="0" dirty="0" err="1"/>
              <a:t>msalmazor@mdanderson.org</a:t>
            </a:r>
            <a:endParaRPr lang="en-US" sz="2000" i="0" dirty="0"/>
          </a:p>
        </p:txBody>
      </p:sp>
      <p:pic>
        <p:nvPicPr>
          <p:cNvPr id="15" name="Picture Placeholder 14" descr="A logo with a black background&#10;&#10;Description automatically generated">
            <a:extLst>
              <a:ext uri="{FF2B5EF4-FFF2-40B4-BE49-F238E27FC236}">
                <a16:creationId xmlns:a16="http://schemas.microsoft.com/office/drawing/2014/main" id="{F63875FA-4CB6-A4FC-B7D9-B8AF199D593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592" b="7592"/>
          <a:stretch>
            <a:fillRect/>
          </a:stretch>
        </p:blipFill>
        <p:spPr>
          <a:xfrm>
            <a:off x="8536396" y="0"/>
            <a:ext cx="3655603" cy="2006221"/>
          </a:xfrm>
          <a:solidFill>
            <a:schemeClr val="bg2">
              <a:lumMod val="85000"/>
            </a:schemeClr>
          </a:solidFill>
        </p:spPr>
      </p:pic>
      <p:sp>
        <p:nvSpPr>
          <p:cNvPr id="16" name="TextBox 15">
            <a:extLst>
              <a:ext uri="{FF2B5EF4-FFF2-40B4-BE49-F238E27FC236}">
                <a16:creationId xmlns:a16="http://schemas.microsoft.com/office/drawing/2014/main" id="{72C42D65-77D7-851C-DAF0-82DE7BCADEFF}"/>
              </a:ext>
            </a:extLst>
          </p:cNvPr>
          <p:cNvSpPr txBox="1"/>
          <p:nvPr/>
        </p:nvSpPr>
        <p:spPr>
          <a:xfrm>
            <a:off x="647697" y="2823414"/>
            <a:ext cx="8632781" cy="1077218"/>
          </a:xfrm>
          <a:prstGeom prst="rect">
            <a:avLst/>
          </a:prstGeom>
          <a:noFill/>
        </p:spPr>
        <p:txBody>
          <a:bodyPr wrap="square" rtlCol="0">
            <a:spAutoFit/>
          </a:bodyPr>
          <a:lstStyle/>
          <a:p>
            <a:r>
              <a:rPr lang="en-US" sz="3200" b="1" dirty="0">
                <a:solidFill>
                  <a:schemeClr val="bg1"/>
                </a:solidFill>
                <a:latin typeface="+mj-lt"/>
              </a:rPr>
              <a:t>Introduction to Comparative Effectiveness and Patient-Centered Outcomes Research</a:t>
            </a:r>
          </a:p>
        </p:txBody>
      </p:sp>
    </p:spTree>
    <p:extLst>
      <p:ext uri="{BB962C8B-B14F-4D97-AF65-F5344CB8AC3E}">
        <p14:creationId xmlns:p14="http://schemas.microsoft.com/office/powerpoint/2010/main" val="341418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ABF2-74A5-7BD9-B68E-959390FA4AE9}"/>
              </a:ext>
            </a:extLst>
          </p:cNvPr>
          <p:cNvSpPr>
            <a:spLocks noGrp="1"/>
          </p:cNvSpPr>
          <p:nvPr>
            <p:ph type="title"/>
          </p:nvPr>
        </p:nvSpPr>
        <p:spPr/>
        <p:txBody>
          <a:bodyPr/>
          <a:lstStyle/>
          <a:p>
            <a:r>
              <a:rPr lang="en-US" dirty="0"/>
              <a:t>Comparative Effectiveness Research and Real-World Evidence</a:t>
            </a:r>
          </a:p>
        </p:txBody>
      </p:sp>
      <p:sp>
        <p:nvSpPr>
          <p:cNvPr id="3" name="Content Placeholder 2">
            <a:extLst>
              <a:ext uri="{FF2B5EF4-FFF2-40B4-BE49-F238E27FC236}">
                <a16:creationId xmlns:a16="http://schemas.microsoft.com/office/drawing/2014/main" id="{ED6A0A91-E576-9D85-586E-5A898A9D50F6}"/>
              </a:ext>
            </a:extLst>
          </p:cNvPr>
          <p:cNvSpPr>
            <a:spLocks noGrp="1"/>
          </p:cNvSpPr>
          <p:nvPr>
            <p:ph idx="1"/>
          </p:nvPr>
        </p:nvSpPr>
        <p:spPr/>
        <p:txBody>
          <a:bodyPr>
            <a:normAutofit fontScale="92500" lnSpcReduction="20000"/>
          </a:bodyPr>
          <a:lstStyle/>
          <a:p>
            <a:pPr>
              <a:lnSpc>
                <a:spcPct val="110000"/>
              </a:lnSpc>
            </a:pPr>
            <a:r>
              <a:rPr lang="en-US" sz="2400" dirty="0">
                <a:solidFill>
                  <a:schemeClr val="accent2"/>
                </a:solidFill>
              </a:rPr>
              <a:t>Effectiveness: </a:t>
            </a:r>
            <a:r>
              <a:rPr lang="en-US" sz="2400" dirty="0"/>
              <a:t>what happens in the “real world” vs. in a highly controlled study environment </a:t>
            </a:r>
            <a:br>
              <a:rPr lang="en-US" sz="2400" dirty="0"/>
            </a:br>
            <a:endParaRPr lang="en-US" sz="2400" dirty="0"/>
          </a:p>
          <a:p>
            <a:pPr>
              <a:lnSpc>
                <a:spcPct val="110000"/>
              </a:lnSpc>
            </a:pPr>
            <a:r>
              <a:rPr lang="en-US" sz="2400" dirty="0">
                <a:solidFill>
                  <a:schemeClr val="accent2"/>
                </a:solidFill>
              </a:rPr>
              <a:t>RWE: </a:t>
            </a:r>
            <a:r>
              <a:rPr lang="en-US" sz="2400" dirty="0"/>
              <a:t>Real-world evidence</a:t>
            </a:r>
          </a:p>
          <a:p>
            <a:pPr>
              <a:lnSpc>
                <a:spcPct val="110000"/>
              </a:lnSpc>
            </a:pPr>
            <a:endParaRPr lang="en-US" sz="2400" dirty="0"/>
          </a:p>
          <a:p>
            <a:pPr>
              <a:lnSpc>
                <a:spcPct val="110000"/>
              </a:lnSpc>
            </a:pPr>
            <a:r>
              <a:rPr lang="en-US" sz="2400" dirty="0">
                <a:solidFill>
                  <a:schemeClr val="accent2"/>
                </a:solidFill>
              </a:rPr>
              <a:t>Comparative: </a:t>
            </a:r>
            <a:r>
              <a:rPr lang="en-US" sz="2400" dirty="0"/>
              <a:t>New interventions developed at exponential rates, impossible to have trials with head-to-head comparisons</a:t>
            </a:r>
          </a:p>
          <a:p>
            <a:pPr>
              <a:lnSpc>
                <a:spcPct val="110000"/>
              </a:lnSpc>
            </a:pPr>
            <a:endParaRPr lang="en-US" sz="2400" dirty="0"/>
          </a:p>
          <a:p>
            <a:pPr>
              <a:lnSpc>
                <a:spcPct val="110000"/>
              </a:lnSpc>
            </a:pPr>
            <a:r>
              <a:rPr lang="en-US" sz="2400" dirty="0"/>
              <a:t>Compare available alternatives with respect to:</a:t>
            </a:r>
          </a:p>
          <a:p>
            <a:pPr marL="342900" indent="-342900">
              <a:lnSpc>
                <a:spcPct val="110000"/>
              </a:lnSpc>
              <a:buFontTx/>
              <a:buChar char="-"/>
            </a:pPr>
            <a:r>
              <a:rPr lang="en-US" sz="2400" dirty="0">
                <a:solidFill>
                  <a:schemeClr val="accent3"/>
                </a:solidFill>
              </a:rPr>
              <a:t>Value</a:t>
            </a:r>
            <a:r>
              <a:rPr lang="en-US" sz="2400" dirty="0"/>
              <a:t>: Benefits vs. Harms/Costs</a:t>
            </a:r>
          </a:p>
          <a:p>
            <a:pPr marL="342900" indent="-342900">
              <a:lnSpc>
                <a:spcPct val="110000"/>
              </a:lnSpc>
              <a:buFontTx/>
              <a:buChar char="-"/>
            </a:pPr>
            <a:r>
              <a:rPr lang="en-US" sz="2400" dirty="0">
                <a:solidFill>
                  <a:schemeClr val="accent3"/>
                </a:solidFill>
              </a:rPr>
              <a:t>Applicability</a:t>
            </a:r>
            <a:r>
              <a:rPr lang="en-US" sz="2400" dirty="0"/>
              <a:t> to different populations</a:t>
            </a:r>
          </a:p>
          <a:p>
            <a:pPr marL="342900" indent="-342900">
              <a:lnSpc>
                <a:spcPct val="110000"/>
              </a:lnSpc>
              <a:buFontTx/>
              <a:buChar char="-"/>
            </a:pPr>
            <a:r>
              <a:rPr lang="en-US" sz="2400" dirty="0">
                <a:solidFill>
                  <a:schemeClr val="accent3"/>
                </a:solidFill>
              </a:rPr>
              <a:t>Feasibility</a:t>
            </a:r>
          </a:p>
          <a:p>
            <a:pPr marL="342900" indent="-342900">
              <a:lnSpc>
                <a:spcPct val="110000"/>
              </a:lnSpc>
              <a:buFontTx/>
              <a:buChar char="-"/>
            </a:pPr>
            <a:endParaRPr lang="en-US" sz="2400" dirty="0"/>
          </a:p>
        </p:txBody>
      </p:sp>
    </p:spTree>
    <p:extLst>
      <p:ext uri="{BB962C8B-B14F-4D97-AF65-F5344CB8AC3E}">
        <p14:creationId xmlns:p14="http://schemas.microsoft.com/office/powerpoint/2010/main" val="163308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D9849-9F6B-BCF9-4F43-F18BEF2DF2A4}"/>
              </a:ext>
            </a:extLst>
          </p:cNvPr>
          <p:cNvSpPr>
            <a:spLocks noGrp="1"/>
          </p:cNvSpPr>
          <p:nvPr>
            <p:ph type="title"/>
          </p:nvPr>
        </p:nvSpPr>
        <p:spPr/>
        <p:txBody>
          <a:bodyPr/>
          <a:lstStyle/>
          <a:p>
            <a:r>
              <a:rPr lang="en-US" dirty="0"/>
              <a:t>Two Dimensions to CER: Effectiveness &amp; Comparisons</a:t>
            </a:r>
          </a:p>
        </p:txBody>
      </p:sp>
      <p:graphicFrame>
        <p:nvGraphicFramePr>
          <p:cNvPr id="8" name="Content Placeholder 7">
            <a:extLst>
              <a:ext uri="{FF2B5EF4-FFF2-40B4-BE49-F238E27FC236}">
                <a16:creationId xmlns:a16="http://schemas.microsoft.com/office/drawing/2014/main" id="{AB469562-12E5-640B-C791-63D69C43A423}"/>
              </a:ext>
            </a:extLst>
          </p:cNvPr>
          <p:cNvGraphicFramePr>
            <a:graphicFrameLocks noGrp="1"/>
          </p:cNvGraphicFramePr>
          <p:nvPr>
            <p:ph idx="1"/>
            <p:extLst>
              <p:ext uri="{D42A27DB-BD31-4B8C-83A1-F6EECF244321}">
                <p14:modId xmlns:p14="http://schemas.microsoft.com/office/powerpoint/2010/main" val="3524299050"/>
              </p:ext>
            </p:extLst>
          </p:nvPr>
        </p:nvGraphicFramePr>
        <p:xfrm>
          <a:off x="2220686" y="1463970"/>
          <a:ext cx="7354388" cy="4179184"/>
        </p:xfrm>
        <a:graphic>
          <a:graphicData uri="http://schemas.openxmlformats.org/drawingml/2006/table">
            <a:tbl>
              <a:tblPr firstRow="1" bandRow="1">
                <a:tableStyleId>{5C22544A-7EE6-4342-B048-85BDC9FD1C3A}</a:tableStyleId>
              </a:tblPr>
              <a:tblGrid>
                <a:gridCol w="3677194">
                  <a:extLst>
                    <a:ext uri="{9D8B030D-6E8A-4147-A177-3AD203B41FA5}">
                      <a16:colId xmlns:a16="http://schemas.microsoft.com/office/drawing/2014/main" val="2632858891"/>
                    </a:ext>
                  </a:extLst>
                </a:gridCol>
                <a:gridCol w="3677194">
                  <a:extLst>
                    <a:ext uri="{9D8B030D-6E8A-4147-A177-3AD203B41FA5}">
                      <a16:colId xmlns:a16="http://schemas.microsoft.com/office/drawing/2014/main" val="3771318389"/>
                    </a:ext>
                  </a:extLst>
                </a:gridCol>
              </a:tblGrid>
              <a:tr h="2089592">
                <a:tc>
                  <a:txBody>
                    <a:bodyPr/>
                    <a:lstStyle/>
                    <a:p>
                      <a:pPr algn="ctr"/>
                      <a:endParaRPr lang="en-US" dirty="0"/>
                    </a:p>
                    <a:p>
                      <a:pPr algn="ctr"/>
                      <a:endParaRPr lang="en-US" dirty="0"/>
                    </a:p>
                    <a:p>
                      <a:pPr algn="ctr"/>
                      <a:endParaRPr lang="en-US" dirty="0"/>
                    </a:p>
                    <a:p>
                      <a:pPr algn="ctr"/>
                      <a:r>
                        <a:rPr lang="en-US" sz="2800" b="0" dirty="0"/>
                        <a:t>Simple RCT</a:t>
                      </a:r>
                    </a:p>
                  </a:txBody>
                  <a:tcPr>
                    <a:solidFill>
                      <a:schemeClr val="accent3"/>
                    </a:solidFill>
                  </a:tcPr>
                </a:tc>
                <a:tc>
                  <a:txBody>
                    <a:bodyPr/>
                    <a:lstStyle/>
                    <a:p>
                      <a:endParaRPr lang="en-US" dirty="0"/>
                    </a:p>
                  </a:txBody>
                  <a:tcPr>
                    <a:solidFill>
                      <a:schemeClr val="accent3"/>
                    </a:solidFill>
                  </a:tcPr>
                </a:tc>
                <a:extLst>
                  <a:ext uri="{0D108BD9-81ED-4DB2-BD59-A6C34878D82A}">
                    <a16:rowId xmlns:a16="http://schemas.microsoft.com/office/drawing/2014/main" val="2622651592"/>
                  </a:ext>
                </a:extLst>
              </a:tr>
              <a:tr h="2089592">
                <a:tc>
                  <a:txBody>
                    <a:bodyPr/>
                    <a:lstStyle/>
                    <a:p>
                      <a:endParaRPr lang="en-US" dirty="0"/>
                    </a:p>
                  </a:txBody>
                  <a:tcPr>
                    <a:solidFill>
                      <a:schemeClr val="accent3"/>
                    </a:solidFill>
                  </a:tcPr>
                </a:tc>
                <a:tc>
                  <a:txBody>
                    <a:bodyPr/>
                    <a:lstStyle/>
                    <a:p>
                      <a:pPr algn="ctr"/>
                      <a:endParaRPr lang="en-US" dirty="0">
                        <a:solidFill>
                          <a:schemeClr val="bg1"/>
                        </a:solidFill>
                      </a:endParaRPr>
                    </a:p>
                    <a:p>
                      <a:pPr algn="ctr"/>
                      <a:endParaRPr lang="en-US" dirty="0">
                        <a:solidFill>
                          <a:schemeClr val="bg1"/>
                        </a:solidFill>
                      </a:endParaRPr>
                    </a:p>
                    <a:p>
                      <a:pPr algn="ctr"/>
                      <a:r>
                        <a:rPr lang="en-US" sz="2800" dirty="0">
                          <a:solidFill>
                            <a:schemeClr val="bg1"/>
                          </a:solidFill>
                        </a:rPr>
                        <a:t>Comparative Research </a:t>
                      </a:r>
                    </a:p>
                    <a:p>
                      <a:pPr algn="ctr"/>
                      <a:r>
                        <a:rPr lang="en-US" sz="2800" dirty="0">
                          <a:solidFill>
                            <a:schemeClr val="bg1"/>
                          </a:solidFill>
                        </a:rPr>
                        <a:t>in Real World Setting</a:t>
                      </a:r>
                    </a:p>
                  </a:txBody>
                  <a:tcPr>
                    <a:solidFill>
                      <a:schemeClr val="accent3"/>
                    </a:solidFill>
                  </a:tcPr>
                </a:tc>
                <a:extLst>
                  <a:ext uri="{0D108BD9-81ED-4DB2-BD59-A6C34878D82A}">
                    <a16:rowId xmlns:a16="http://schemas.microsoft.com/office/drawing/2014/main" val="3322659891"/>
                  </a:ext>
                </a:extLst>
              </a:tr>
            </a:tbl>
          </a:graphicData>
        </a:graphic>
      </p:graphicFrame>
      <p:sp>
        <p:nvSpPr>
          <p:cNvPr id="10" name="Up Arrow 9">
            <a:extLst>
              <a:ext uri="{FF2B5EF4-FFF2-40B4-BE49-F238E27FC236}">
                <a16:creationId xmlns:a16="http://schemas.microsoft.com/office/drawing/2014/main" id="{228AB48A-388D-40CB-5F69-9D50023B5C8E}"/>
              </a:ext>
            </a:extLst>
          </p:cNvPr>
          <p:cNvSpPr/>
          <p:nvPr/>
        </p:nvSpPr>
        <p:spPr>
          <a:xfrm rot="7896848">
            <a:off x="5712733" y="2860770"/>
            <a:ext cx="348776" cy="1409803"/>
          </a:xfrm>
          <a:prstGeom prst="upArrow">
            <a:avLst>
              <a:gd name="adj1" fmla="val 50000"/>
              <a:gd name="adj2" fmla="val 4896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1" name="TextBox 10">
            <a:extLst>
              <a:ext uri="{FF2B5EF4-FFF2-40B4-BE49-F238E27FC236}">
                <a16:creationId xmlns:a16="http://schemas.microsoft.com/office/drawing/2014/main" id="{77442AD3-B9C5-721A-3BF3-30E6593BE812}"/>
              </a:ext>
            </a:extLst>
          </p:cNvPr>
          <p:cNvSpPr txBox="1"/>
          <p:nvPr/>
        </p:nvSpPr>
        <p:spPr>
          <a:xfrm>
            <a:off x="479533" y="5776001"/>
            <a:ext cx="3285708" cy="830997"/>
          </a:xfrm>
          <a:prstGeom prst="rect">
            <a:avLst/>
          </a:prstGeom>
          <a:noFill/>
        </p:spPr>
        <p:txBody>
          <a:bodyPr wrap="none" rtlCol="0">
            <a:spAutoFit/>
          </a:bodyPr>
          <a:lstStyle/>
          <a:p>
            <a:r>
              <a:rPr lang="en-US" sz="2400" dirty="0">
                <a:solidFill>
                  <a:schemeClr val="accent2"/>
                </a:solidFill>
                <a:latin typeface="Abadi" panose="020B0604020104020204" pitchFamily="34" charset="77"/>
              </a:rPr>
              <a:t>	Placebo</a:t>
            </a:r>
          </a:p>
          <a:p>
            <a:r>
              <a:rPr lang="en-US" sz="2400" dirty="0">
                <a:solidFill>
                  <a:schemeClr val="accent2"/>
                </a:solidFill>
                <a:latin typeface="Abadi" panose="020B0604020104020204" pitchFamily="34" charset="77"/>
              </a:rPr>
              <a:t>Single drug comparator</a:t>
            </a:r>
          </a:p>
        </p:txBody>
      </p:sp>
      <p:sp>
        <p:nvSpPr>
          <p:cNvPr id="12" name="TextBox 11">
            <a:extLst>
              <a:ext uri="{FF2B5EF4-FFF2-40B4-BE49-F238E27FC236}">
                <a16:creationId xmlns:a16="http://schemas.microsoft.com/office/drawing/2014/main" id="{2EC2BDA3-0A90-DE79-E731-D21573A4DE04}"/>
              </a:ext>
            </a:extLst>
          </p:cNvPr>
          <p:cNvSpPr txBox="1"/>
          <p:nvPr/>
        </p:nvSpPr>
        <p:spPr>
          <a:xfrm>
            <a:off x="6975566" y="5712767"/>
            <a:ext cx="3654531" cy="830997"/>
          </a:xfrm>
          <a:prstGeom prst="rect">
            <a:avLst/>
          </a:prstGeom>
          <a:noFill/>
        </p:spPr>
        <p:txBody>
          <a:bodyPr wrap="square" rtlCol="0">
            <a:spAutoFit/>
          </a:bodyPr>
          <a:lstStyle/>
          <a:p>
            <a:r>
              <a:rPr lang="en-US" sz="2400" dirty="0">
                <a:solidFill>
                  <a:schemeClr val="accent2"/>
                </a:solidFill>
                <a:latin typeface="Abadi" panose="020B0604020104020204" pitchFamily="34" charset="77"/>
              </a:rPr>
              <a:t>Real-world comparisons </a:t>
            </a:r>
          </a:p>
          <a:p>
            <a:r>
              <a:rPr lang="en-US" sz="2400" dirty="0">
                <a:solidFill>
                  <a:schemeClr val="accent2"/>
                </a:solidFill>
                <a:latin typeface="Abadi" panose="020B0604020104020204" pitchFamily="34" charset="77"/>
              </a:rPr>
              <a:t>or usual care</a:t>
            </a:r>
          </a:p>
        </p:txBody>
      </p:sp>
      <p:cxnSp>
        <p:nvCxnSpPr>
          <p:cNvPr id="14" name="Straight Arrow Connector 13">
            <a:extLst>
              <a:ext uri="{FF2B5EF4-FFF2-40B4-BE49-F238E27FC236}">
                <a16:creationId xmlns:a16="http://schemas.microsoft.com/office/drawing/2014/main" id="{4814A1AA-C46F-32CB-0A07-AFAA8C990224}"/>
              </a:ext>
            </a:extLst>
          </p:cNvPr>
          <p:cNvCxnSpPr/>
          <p:nvPr/>
        </p:nvCxnSpPr>
        <p:spPr>
          <a:xfrm>
            <a:off x="2920718" y="6141329"/>
            <a:ext cx="3944983"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45C36A-00C2-EEB0-D4D3-4E0105834BFD}"/>
              </a:ext>
            </a:extLst>
          </p:cNvPr>
          <p:cNvCxnSpPr>
            <a:cxnSpLocks/>
          </p:cNvCxnSpPr>
          <p:nvPr/>
        </p:nvCxnSpPr>
        <p:spPr>
          <a:xfrm>
            <a:off x="10437225" y="1894114"/>
            <a:ext cx="0" cy="32265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D223CF4-6F0A-8F83-BB30-07CD763B41C4}"/>
              </a:ext>
            </a:extLst>
          </p:cNvPr>
          <p:cNvSpPr txBox="1"/>
          <p:nvPr/>
        </p:nvSpPr>
        <p:spPr>
          <a:xfrm>
            <a:off x="9896839" y="1463970"/>
            <a:ext cx="1158459" cy="461665"/>
          </a:xfrm>
          <a:prstGeom prst="rect">
            <a:avLst/>
          </a:prstGeom>
          <a:noFill/>
        </p:spPr>
        <p:txBody>
          <a:bodyPr wrap="none" rtlCol="0">
            <a:spAutoFit/>
          </a:bodyPr>
          <a:lstStyle/>
          <a:p>
            <a:r>
              <a:rPr lang="en-US" sz="2400" dirty="0">
                <a:solidFill>
                  <a:srgbClr val="C00000"/>
                </a:solidFill>
                <a:latin typeface="Abadi" panose="020B0604020104020204" pitchFamily="34" charset="77"/>
              </a:rPr>
              <a:t>Efficacy</a:t>
            </a:r>
          </a:p>
        </p:txBody>
      </p:sp>
      <p:sp>
        <p:nvSpPr>
          <p:cNvPr id="22" name="TextBox 21">
            <a:extLst>
              <a:ext uri="{FF2B5EF4-FFF2-40B4-BE49-F238E27FC236}">
                <a16:creationId xmlns:a16="http://schemas.microsoft.com/office/drawing/2014/main" id="{137E6038-7CB0-FB6F-48F9-AF247042A20C}"/>
              </a:ext>
            </a:extLst>
          </p:cNvPr>
          <p:cNvSpPr txBox="1"/>
          <p:nvPr/>
        </p:nvSpPr>
        <p:spPr>
          <a:xfrm>
            <a:off x="9896838" y="5235158"/>
            <a:ext cx="1861472" cy="461665"/>
          </a:xfrm>
          <a:prstGeom prst="rect">
            <a:avLst/>
          </a:prstGeom>
          <a:noFill/>
        </p:spPr>
        <p:txBody>
          <a:bodyPr wrap="none" rtlCol="0">
            <a:spAutoFit/>
          </a:bodyPr>
          <a:lstStyle/>
          <a:p>
            <a:r>
              <a:rPr lang="en-US" sz="2400" dirty="0">
                <a:solidFill>
                  <a:srgbClr val="C00000"/>
                </a:solidFill>
                <a:latin typeface="Abadi" panose="020B0604020104020204" pitchFamily="34" charset="77"/>
              </a:rPr>
              <a:t>Effectiveness</a:t>
            </a:r>
          </a:p>
        </p:txBody>
      </p:sp>
    </p:spTree>
    <p:extLst>
      <p:ext uri="{BB962C8B-B14F-4D97-AF65-F5344CB8AC3E}">
        <p14:creationId xmlns:p14="http://schemas.microsoft.com/office/powerpoint/2010/main" val="48907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FEA6-D862-83E7-F9AE-9DFC60B9E83D}"/>
              </a:ext>
            </a:extLst>
          </p:cNvPr>
          <p:cNvSpPr>
            <a:spLocks noGrp="1"/>
          </p:cNvSpPr>
          <p:nvPr>
            <p:ph type="title"/>
          </p:nvPr>
        </p:nvSpPr>
        <p:spPr/>
        <p:txBody>
          <a:bodyPr>
            <a:normAutofit fontScale="90000"/>
          </a:bodyPr>
          <a:lstStyle/>
          <a:p>
            <a:r>
              <a:rPr lang="en-US" sz="8000" dirty="0"/>
              <a:t>Bird’s Eye View</a:t>
            </a:r>
          </a:p>
        </p:txBody>
      </p:sp>
    </p:spTree>
    <p:extLst>
      <p:ext uri="{BB962C8B-B14F-4D97-AF65-F5344CB8AC3E}">
        <p14:creationId xmlns:p14="http://schemas.microsoft.com/office/powerpoint/2010/main" val="21333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45DB73-8DA7-31D7-175B-F07B14DD3FB6}"/>
              </a:ext>
            </a:extLst>
          </p:cNvPr>
          <p:cNvPicPr>
            <a:picLocks noChangeAspect="1"/>
          </p:cNvPicPr>
          <p:nvPr/>
        </p:nvPicPr>
        <p:blipFill>
          <a:blip r:embed="rId2"/>
          <a:stretch>
            <a:fillRect/>
          </a:stretch>
        </p:blipFill>
        <p:spPr>
          <a:xfrm>
            <a:off x="428983" y="575733"/>
            <a:ext cx="11017949" cy="5547391"/>
          </a:xfrm>
          <a:prstGeom prst="rect">
            <a:avLst/>
          </a:prstGeom>
        </p:spPr>
      </p:pic>
      <p:sp>
        <p:nvSpPr>
          <p:cNvPr id="5" name="TextBox 4">
            <a:extLst>
              <a:ext uri="{FF2B5EF4-FFF2-40B4-BE49-F238E27FC236}">
                <a16:creationId xmlns:a16="http://schemas.microsoft.com/office/drawing/2014/main" id="{2F478F92-CEC2-4DDA-8CE6-B549478C305C}"/>
              </a:ext>
            </a:extLst>
          </p:cNvPr>
          <p:cNvSpPr txBox="1"/>
          <p:nvPr/>
        </p:nvSpPr>
        <p:spPr>
          <a:xfrm>
            <a:off x="11058048" y="2880763"/>
            <a:ext cx="838691" cy="369332"/>
          </a:xfrm>
          <a:prstGeom prst="rect">
            <a:avLst/>
          </a:prstGeom>
          <a:noFill/>
        </p:spPr>
        <p:txBody>
          <a:bodyPr wrap="none" rtlCol="0">
            <a:spAutoFit/>
          </a:bodyPr>
          <a:lstStyle/>
          <a:p>
            <a:r>
              <a:rPr lang="en-US" b="1" dirty="0">
                <a:latin typeface="+mj-lt"/>
              </a:rPr>
              <a:t>17.3%</a:t>
            </a:r>
          </a:p>
        </p:txBody>
      </p:sp>
      <p:sp>
        <p:nvSpPr>
          <p:cNvPr id="2" name="TextBox 1">
            <a:extLst>
              <a:ext uri="{FF2B5EF4-FFF2-40B4-BE49-F238E27FC236}">
                <a16:creationId xmlns:a16="http://schemas.microsoft.com/office/drawing/2014/main" id="{6C747DAF-60D8-8178-F3F1-28B24FADBCB5}"/>
              </a:ext>
            </a:extLst>
          </p:cNvPr>
          <p:cNvSpPr txBox="1"/>
          <p:nvPr/>
        </p:nvSpPr>
        <p:spPr>
          <a:xfrm>
            <a:off x="11064395" y="3453055"/>
            <a:ext cx="832344" cy="369332"/>
          </a:xfrm>
          <a:prstGeom prst="rect">
            <a:avLst/>
          </a:prstGeom>
          <a:noFill/>
        </p:spPr>
        <p:txBody>
          <a:bodyPr wrap="none" rtlCol="0">
            <a:spAutoFit/>
          </a:bodyPr>
          <a:lstStyle/>
          <a:p>
            <a:r>
              <a:rPr lang="en-US" b="1" dirty="0">
                <a:latin typeface="+mj-lt"/>
              </a:rPr>
              <a:t>~ 11%</a:t>
            </a:r>
          </a:p>
        </p:txBody>
      </p:sp>
    </p:spTree>
    <p:extLst>
      <p:ext uri="{BB962C8B-B14F-4D97-AF65-F5344CB8AC3E}">
        <p14:creationId xmlns:p14="http://schemas.microsoft.com/office/powerpoint/2010/main" val="272276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1F57E5-F156-4809-1F53-FCD1085CDD8A}"/>
              </a:ext>
            </a:extLst>
          </p:cNvPr>
          <p:cNvPicPr>
            <a:picLocks noChangeAspect="1"/>
          </p:cNvPicPr>
          <p:nvPr/>
        </p:nvPicPr>
        <p:blipFill>
          <a:blip r:embed="rId2"/>
          <a:stretch>
            <a:fillRect/>
          </a:stretch>
        </p:blipFill>
        <p:spPr>
          <a:xfrm>
            <a:off x="860330" y="507408"/>
            <a:ext cx="9718457" cy="5347792"/>
          </a:xfrm>
          <a:prstGeom prst="rect">
            <a:avLst/>
          </a:prstGeom>
        </p:spPr>
      </p:pic>
      <p:sp>
        <p:nvSpPr>
          <p:cNvPr id="2" name="TextBox 1">
            <a:extLst>
              <a:ext uri="{FF2B5EF4-FFF2-40B4-BE49-F238E27FC236}">
                <a16:creationId xmlns:a16="http://schemas.microsoft.com/office/drawing/2014/main" id="{568ACD4B-8BA5-088C-E3FC-F42291731024}"/>
              </a:ext>
            </a:extLst>
          </p:cNvPr>
          <p:cNvSpPr txBox="1"/>
          <p:nvPr/>
        </p:nvSpPr>
        <p:spPr>
          <a:xfrm>
            <a:off x="3815344" y="1517715"/>
            <a:ext cx="3808428" cy="461665"/>
          </a:xfrm>
          <a:prstGeom prst="rect">
            <a:avLst/>
          </a:prstGeom>
          <a:noFill/>
        </p:spPr>
        <p:txBody>
          <a:bodyPr wrap="square" rtlCol="0">
            <a:spAutoFit/>
          </a:bodyPr>
          <a:lstStyle/>
          <a:p>
            <a:r>
              <a:rPr lang="en-US" sz="2400" b="1" dirty="0">
                <a:solidFill>
                  <a:schemeClr val="accent3"/>
                </a:solidFill>
                <a:latin typeface="+mj-lt"/>
              </a:rPr>
              <a:t>GDP per capita USA # 8</a:t>
            </a:r>
          </a:p>
        </p:txBody>
      </p:sp>
    </p:spTree>
    <p:extLst>
      <p:ext uri="{BB962C8B-B14F-4D97-AF65-F5344CB8AC3E}">
        <p14:creationId xmlns:p14="http://schemas.microsoft.com/office/powerpoint/2010/main" val="178801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6928C-BF13-7591-FB2F-E474BABB7B0A}"/>
              </a:ext>
            </a:extLst>
          </p:cNvPr>
          <p:cNvPicPr>
            <a:picLocks noChangeAspect="1"/>
          </p:cNvPicPr>
          <p:nvPr/>
        </p:nvPicPr>
        <p:blipFill>
          <a:blip r:embed="rId2"/>
          <a:stretch>
            <a:fillRect/>
          </a:stretch>
        </p:blipFill>
        <p:spPr>
          <a:xfrm>
            <a:off x="687826" y="869244"/>
            <a:ext cx="10126930" cy="4793201"/>
          </a:xfrm>
          <a:prstGeom prst="rect">
            <a:avLst/>
          </a:prstGeom>
        </p:spPr>
      </p:pic>
    </p:spTree>
    <p:extLst>
      <p:ext uri="{BB962C8B-B14F-4D97-AF65-F5344CB8AC3E}">
        <p14:creationId xmlns:p14="http://schemas.microsoft.com/office/powerpoint/2010/main" val="257892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29D15B-7F60-D08D-E31F-3D5931D8B9EF}"/>
              </a:ext>
            </a:extLst>
          </p:cNvPr>
          <p:cNvPicPr>
            <a:picLocks noChangeAspect="1"/>
          </p:cNvPicPr>
          <p:nvPr/>
        </p:nvPicPr>
        <p:blipFill>
          <a:blip r:embed="rId2"/>
          <a:stretch>
            <a:fillRect/>
          </a:stretch>
        </p:blipFill>
        <p:spPr>
          <a:xfrm>
            <a:off x="762807" y="519289"/>
            <a:ext cx="10458349" cy="5705919"/>
          </a:xfrm>
          <a:prstGeom prst="rect">
            <a:avLst/>
          </a:prstGeom>
        </p:spPr>
      </p:pic>
    </p:spTree>
    <p:extLst>
      <p:ext uri="{BB962C8B-B14F-4D97-AF65-F5344CB8AC3E}">
        <p14:creationId xmlns:p14="http://schemas.microsoft.com/office/powerpoint/2010/main" val="62496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4BADEC-C58D-B957-B6A6-FD28B8DBF192}"/>
              </a:ext>
            </a:extLst>
          </p:cNvPr>
          <p:cNvPicPr>
            <a:picLocks noChangeAspect="1"/>
          </p:cNvPicPr>
          <p:nvPr/>
        </p:nvPicPr>
        <p:blipFill>
          <a:blip r:embed="rId2"/>
          <a:stretch>
            <a:fillRect/>
          </a:stretch>
        </p:blipFill>
        <p:spPr>
          <a:xfrm>
            <a:off x="367718" y="643467"/>
            <a:ext cx="10808281" cy="5255821"/>
          </a:xfrm>
          <a:prstGeom prst="rect">
            <a:avLst/>
          </a:prstGeom>
        </p:spPr>
      </p:pic>
    </p:spTree>
    <p:extLst>
      <p:ext uri="{BB962C8B-B14F-4D97-AF65-F5344CB8AC3E}">
        <p14:creationId xmlns:p14="http://schemas.microsoft.com/office/powerpoint/2010/main" val="236173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3FE0DD-A9F4-A7B5-2EC3-DB1BDBBFFF30}"/>
              </a:ext>
            </a:extLst>
          </p:cNvPr>
          <p:cNvPicPr>
            <a:picLocks noChangeAspect="1"/>
          </p:cNvPicPr>
          <p:nvPr/>
        </p:nvPicPr>
        <p:blipFill>
          <a:blip r:embed="rId2"/>
          <a:stretch>
            <a:fillRect/>
          </a:stretch>
        </p:blipFill>
        <p:spPr>
          <a:xfrm>
            <a:off x="319944" y="733778"/>
            <a:ext cx="10754456" cy="5018241"/>
          </a:xfrm>
          <a:prstGeom prst="rect">
            <a:avLst/>
          </a:prstGeom>
        </p:spPr>
      </p:pic>
    </p:spTree>
    <p:extLst>
      <p:ext uri="{BB962C8B-B14F-4D97-AF65-F5344CB8AC3E}">
        <p14:creationId xmlns:p14="http://schemas.microsoft.com/office/powerpoint/2010/main" val="426590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8C09-F7EF-CAA6-5614-9D0DA85CDAFB}"/>
              </a:ext>
            </a:extLst>
          </p:cNvPr>
          <p:cNvSpPr>
            <a:spLocks noGrp="1"/>
          </p:cNvSpPr>
          <p:nvPr>
            <p:ph type="title"/>
          </p:nvPr>
        </p:nvSpPr>
        <p:spPr/>
        <p:txBody>
          <a:bodyPr/>
          <a:lstStyle/>
          <a:p>
            <a:r>
              <a:rPr lang="en-US" dirty="0"/>
              <a:t>Life Expectancy at Birth</a:t>
            </a:r>
          </a:p>
        </p:txBody>
      </p:sp>
      <p:pic>
        <p:nvPicPr>
          <p:cNvPr id="4" name="Picture 3">
            <a:extLst>
              <a:ext uri="{FF2B5EF4-FFF2-40B4-BE49-F238E27FC236}">
                <a16:creationId xmlns:a16="http://schemas.microsoft.com/office/drawing/2014/main" id="{020F1594-33CE-3222-D403-F6D486B15D83}"/>
              </a:ext>
            </a:extLst>
          </p:cNvPr>
          <p:cNvPicPr>
            <a:picLocks noChangeAspect="1"/>
          </p:cNvPicPr>
          <p:nvPr/>
        </p:nvPicPr>
        <p:blipFill>
          <a:blip r:embed="rId2"/>
          <a:stretch>
            <a:fillRect/>
          </a:stretch>
        </p:blipFill>
        <p:spPr>
          <a:xfrm>
            <a:off x="745896" y="1235075"/>
            <a:ext cx="10223157" cy="4815769"/>
          </a:xfrm>
          <a:prstGeom prst="rect">
            <a:avLst/>
          </a:prstGeom>
        </p:spPr>
      </p:pic>
    </p:spTree>
    <p:extLst>
      <p:ext uri="{BB962C8B-B14F-4D97-AF65-F5344CB8AC3E}">
        <p14:creationId xmlns:p14="http://schemas.microsoft.com/office/powerpoint/2010/main" val="417063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32D2-A5BD-C1DB-4B12-E139A976C96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125EBF7-C3C8-C6FA-ED03-D1F52AF23255}"/>
              </a:ext>
            </a:extLst>
          </p:cNvPr>
          <p:cNvSpPr>
            <a:spLocks noGrp="1"/>
          </p:cNvSpPr>
          <p:nvPr>
            <p:ph idx="1"/>
          </p:nvPr>
        </p:nvSpPr>
        <p:spPr/>
        <p:txBody>
          <a:bodyPr/>
          <a:lstStyle/>
          <a:p>
            <a:r>
              <a:rPr lang="en-US" dirty="0">
                <a:solidFill>
                  <a:schemeClr val="accent2"/>
                </a:solidFill>
              </a:rPr>
              <a:t>Session 1</a:t>
            </a:r>
          </a:p>
          <a:p>
            <a:pPr marL="342900" indent="-342900">
              <a:buFontTx/>
              <a:buChar char="-"/>
            </a:pPr>
            <a:r>
              <a:rPr lang="en-US" dirty="0"/>
              <a:t>Definitions</a:t>
            </a:r>
          </a:p>
          <a:p>
            <a:pPr marL="342900" indent="-342900">
              <a:buFontTx/>
              <a:buChar char="-"/>
            </a:pPr>
            <a:r>
              <a:rPr lang="en-US" dirty="0"/>
              <a:t>Rationale</a:t>
            </a:r>
          </a:p>
          <a:p>
            <a:pPr marL="342900" indent="-342900">
              <a:buFontTx/>
              <a:buChar char="-"/>
            </a:pPr>
            <a:r>
              <a:rPr lang="en-US" dirty="0"/>
              <a:t>Principles</a:t>
            </a:r>
          </a:p>
          <a:p>
            <a:pPr marL="342900" indent="-342900">
              <a:buFontTx/>
              <a:buChar char="-"/>
            </a:pPr>
            <a:endParaRPr lang="en-US" dirty="0"/>
          </a:p>
          <a:p>
            <a:r>
              <a:rPr lang="en-US" dirty="0">
                <a:solidFill>
                  <a:schemeClr val="accent2"/>
                </a:solidFill>
              </a:rPr>
              <a:t>Session 2</a:t>
            </a:r>
          </a:p>
          <a:p>
            <a:pPr marL="342900" indent="-342900">
              <a:buFontTx/>
              <a:buChar char="-"/>
            </a:pPr>
            <a:r>
              <a:rPr lang="en-US" dirty="0"/>
              <a:t>Basic methods </a:t>
            </a:r>
          </a:p>
        </p:txBody>
      </p:sp>
    </p:spTree>
    <p:extLst>
      <p:ext uri="{BB962C8B-B14F-4D97-AF65-F5344CB8AC3E}">
        <p14:creationId xmlns:p14="http://schemas.microsoft.com/office/powerpoint/2010/main" val="338565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9E29A2-BB64-0F22-43A8-D5963646799B}"/>
              </a:ext>
            </a:extLst>
          </p:cNvPr>
          <p:cNvPicPr>
            <a:picLocks noChangeAspect="1"/>
          </p:cNvPicPr>
          <p:nvPr/>
        </p:nvPicPr>
        <p:blipFill>
          <a:blip r:embed="rId2"/>
          <a:stretch>
            <a:fillRect/>
          </a:stretch>
        </p:blipFill>
        <p:spPr>
          <a:xfrm>
            <a:off x="572791" y="742120"/>
            <a:ext cx="11429787" cy="5049079"/>
          </a:xfrm>
          <a:prstGeom prst="rect">
            <a:avLst/>
          </a:prstGeom>
        </p:spPr>
      </p:pic>
    </p:spTree>
    <p:extLst>
      <p:ext uri="{BB962C8B-B14F-4D97-AF65-F5344CB8AC3E}">
        <p14:creationId xmlns:p14="http://schemas.microsoft.com/office/powerpoint/2010/main" val="44756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11D990-F9FC-2948-AA69-713A5BC7CBC5}"/>
              </a:ext>
            </a:extLst>
          </p:cNvPr>
          <p:cNvPicPr>
            <a:picLocks noChangeAspect="1"/>
          </p:cNvPicPr>
          <p:nvPr/>
        </p:nvPicPr>
        <p:blipFill>
          <a:blip r:embed="rId2"/>
          <a:stretch>
            <a:fillRect/>
          </a:stretch>
        </p:blipFill>
        <p:spPr>
          <a:xfrm>
            <a:off x="596144" y="349955"/>
            <a:ext cx="10862077" cy="5315483"/>
          </a:xfrm>
          <a:prstGeom prst="rect">
            <a:avLst/>
          </a:prstGeom>
        </p:spPr>
      </p:pic>
      <p:sp>
        <p:nvSpPr>
          <p:cNvPr id="2" name="TextBox 1">
            <a:extLst>
              <a:ext uri="{FF2B5EF4-FFF2-40B4-BE49-F238E27FC236}">
                <a16:creationId xmlns:a16="http://schemas.microsoft.com/office/drawing/2014/main" id="{68FBCA0B-254F-85A6-B788-0C811316F3A0}"/>
              </a:ext>
            </a:extLst>
          </p:cNvPr>
          <p:cNvSpPr txBox="1"/>
          <p:nvPr/>
        </p:nvSpPr>
        <p:spPr>
          <a:xfrm>
            <a:off x="10254343" y="640080"/>
            <a:ext cx="1058091" cy="523220"/>
          </a:xfrm>
          <a:prstGeom prst="rect">
            <a:avLst/>
          </a:prstGeom>
          <a:noFill/>
        </p:spPr>
        <p:txBody>
          <a:bodyPr wrap="square" rtlCol="0">
            <a:spAutoFit/>
          </a:bodyPr>
          <a:lstStyle/>
          <a:p>
            <a:pPr algn="ctr"/>
            <a:r>
              <a:rPr lang="en-US" sz="1400" dirty="0">
                <a:solidFill>
                  <a:srgbClr val="C00000"/>
                </a:solidFill>
                <a:latin typeface="Abadi" panose="020B0604020104020204" pitchFamily="34" charset="77"/>
              </a:rPr>
              <a:t>PPP adjusted</a:t>
            </a:r>
          </a:p>
        </p:txBody>
      </p:sp>
    </p:spTree>
    <p:extLst>
      <p:ext uri="{BB962C8B-B14F-4D97-AF65-F5344CB8AC3E}">
        <p14:creationId xmlns:p14="http://schemas.microsoft.com/office/powerpoint/2010/main" val="13610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A53173-796F-A3C6-528D-896CE688DA0E}"/>
              </a:ext>
            </a:extLst>
          </p:cNvPr>
          <p:cNvPicPr>
            <a:picLocks noChangeAspect="1"/>
          </p:cNvPicPr>
          <p:nvPr/>
        </p:nvPicPr>
        <p:blipFill>
          <a:blip r:embed="rId2"/>
          <a:stretch>
            <a:fillRect/>
          </a:stretch>
        </p:blipFill>
        <p:spPr>
          <a:xfrm>
            <a:off x="1411787" y="349956"/>
            <a:ext cx="9030435" cy="5935918"/>
          </a:xfrm>
          <a:prstGeom prst="rect">
            <a:avLst/>
          </a:prstGeom>
        </p:spPr>
      </p:pic>
    </p:spTree>
    <p:extLst>
      <p:ext uri="{BB962C8B-B14F-4D97-AF65-F5344CB8AC3E}">
        <p14:creationId xmlns:p14="http://schemas.microsoft.com/office/powerpoint/2010/main" val="136827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BCFA1B-6EFB-632B-C1C2-6933C7D16AAC}"/>
              </a:ext>
            </a:extLst>
          </p:cNvPr>
          <p:cNvPicPr>
            <a:picLocks noChangeAspect="1"/>
          </p:cNvPicPr>
          <p:nvPr/>
        </p:nvPicPr>
        <p:blipFill>
          <a:blip r:embed="rId2"/>
          <a:stretch>
            <a:fillRect/>
          </a:stretch>
        </p:blipFill>
        <p:spPr>
          <a:xfrm>
            <a:off x="928977" y="395111"/>
            <a:ext cx="10122845" cy="5943768"/>
          </a:xfrm>
          <a:prstGeom prst="rect">
            <a:avLst/>
          </a:prstGeom>
        </p:spPr>
      </p:pic>
      <p:sp>
        <p:nvSpPr>
          <p:cNvPr id="2" name="Right Arrow 1">
            <a:extLst>
              <a:ext uri="{FF2B5EF4-FFF2-40B4-BE49-F238E27FC236}">
                <a16:creationId xmlns:a16="http://schemas.microsoft.com/office/drawing/2014/main" id="{F5AC36F4-8F5A-506F-D6E8-D31F159C5BF4}"/>
              </a:ext>
            </a:extLst>
          </p:cNvPr>
          <p:cNvSpPr/>
          <p:nvPr/>
        </p:nvSpPr>
        <p:spPr>
          <a:xfrm>
            <a:off x="287381" y="3735977"/>
            <a:ext cx="743277" cy="195943"/>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89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7433-6D14-084E-86D0-9D85988EB0E4}"/>
              </a:ext>
            </a:extLst>
          </p:cNvPr>
          <p:cNvSpPr>
            <a:spLocks noGrp="1"/>
          </p:cNvSpPr>
          <p:nvPr>
            <p:ph type="title"/>
          </p:nvPr>
        </p:nvSpPr>
        <p:spPr/>
        <p:txBody>
          <a:bodyPr/>
          <a:lstStyle/>
          <a:p>
            <a:r>
              <a:rPr lang="en-US" dirty="0"/>
              <a:t>How Do we Do with Cancer?</a:t>
            </a:r>
          </a:p>
        </p:txBody>
      </p:sp>
      <p:pic>
        <p:nvPicPr>
          <p:cNvPr id="4" name="Picture 3">
            <a:extLst>
              <a:ext uri="{FF2B5EF4-FFF2-40B4-BE49-F238E27FC236}">
                <a16:creationId xmlns:a16="http://schemas.microsoft.com/office/drawing/2014/main" id="{5A4D9C2B-E19B-D392-15CB-4297AAB83B25}"/>
              </a:ext>
            </a:extLst>
          </p:cNvPr>
          <p:cNvPicPr>
            <a:picLocks noChangeAspect="1"/>
          </p:cNvPicPr>
          <p:nvPr/>
        </p:nvPicPr>
        <p:blipFill>
          <a:blip r:embed="rId2"/>
          <a:stretch>
            <a:fillRect/>
          </a:stretch>
        </p:blipFill>
        <p:spPr>
          <a:xfrm>
            <a:off x="1917357" y="1235075"/>
            <a:ext cx="8181680" cy="4952509"/>
          </a:xfrm>
          <a:prstGeom prst="rect">
            <a:avLst/>
          </a:prstGeom>
        </p:spPr>
      </p:pic>
      <p:sp>
        <p:nvSpPr>
          <p:cNvPr id="7" name="Oval 6">
            <a:extLst>
              <a:ext uri="{FF2B5EF4-FFF2-40B4-BE49-F238E27FC236}">
                <a16:creationId xmlns:a16="http://schemas.microsoft.com/office/drawing/2014/main" id="{BDD3881E-FAD0-9BEC-D1B8-8658F03CBDAC}"/>
              </a:ext>
            </a:extLst>
          </p:cNvPr>
          <p:cNvSpPr/>
          <p:nvPr/>
        </p:nvSpPr>
        <p:spPr>
          <a:xfrm>
            <a:off x="481915" y="4349578"/>
            <a:ext cx="10780870" cy="1086726"/>
          </a:xfrm>
          <a:prstGeom prst="ellipse">
            <a:avLst/>
          </a:prstGeom>
          <a:noFill/>
          <a:ln w="412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134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8CB60A-9A0F-0BDC-503C-CB390229C117}"/>
              </a:ext>
            </a:extLst>
          </p:cNvPr>
          <p:cNvSpPr txBox="1"/>
          <p:nvPr/>
        </p:nvSpPr>
        <p:spPr>
          <a:xfrm>
            <a:off x="939604" y="6200264"/>
            <a:ext cx="8389926" cy="415498"/>
          </a:xfrm>
          <a:prstGeom prst="rect">
            <a:avLst/>
          </a:prstGeom>
          <a:noFill/>
        </p:spPr>
        <p:txBody>
          <a:bodyPr wrap="square" rtlCol="0">
            <a:spAutoFit/>
          </a:bodyPr>
          <a:lstStyle/>
          <a:p>
            <a:r>
              <a:rPr lang="en-US" sz="1050" b="0" i="0" dirty="0">
                <a:solidFill>
                  <a:srgbClr val="212121"/>
                </a:solidFill>
                <a:effectLst/>
                <a:latin typeface="+mj-lt"/>
              </a:rPr>
              <a:t>Chow RD, Bradley EH, Gross CP. Comparison of Cancer-Related Spending and Mortality Rates in the US vs 21 High-Income Countries. JAMA Health Forum. 2022 May 27;3(5):e221229. </a:t>
            </a:r>
            <a:r>
              <a:rPr lang="en-US" sz="1050" b="0" i="0" dirty="0" err="1">
                <a:solidFill>
                  <a:srgbClr val="212121"/>
                </a:solidFill>
                <a:effectLst/>
                <a:latin typeface="+mj-lt"/>
              </a:rPr>
              <a:t>doi</a:t>
            </a:r>
            <a:r>
              <a:rPr lang="en-US" sz="1050" b="0" i="0" dirty="0">
                <a:solidFill>
                  <a:srgbClr val="212121"/>
                </a:solidFill>
                <a:effectLst/>
                <a:latin typeface="+mj-lt"/>
              </a:rPr>
              <a:t>: 10.1001/jamahealthforum.2022.1229. PMID: 35977250; PMCID: PMC9142870.</a:t>
            </a:r>
            <a:endParaRPr lang="en-US" sz="1050" dirty="0">
              <a:latin typeface="+mj-lt"/>
            </a:endParaRPr>
          </a:p>
        </p:txBody>
      </p:sp>
      <p:pic>
        <p:nvPicPr>
          <p:cNvPr id="6" name="Picture 5">
            <a:extLst>
              <a:ext uri="{FF2B5EF4-FFF2-40B4-BE49-F238E27FC236}">
                <a16:creationId xmlns:a16="http://schemas.microsoft.com/office/drawing/2014/main" id="{5DF205C7-4AA2-CCB6-672D-B91D40C97447}"/>
              </a:ext>
            </a:extLst>
          </p:cNvPr>
          <p:cNvPicPr>
            <a:picLocks noChangeAspect="1"/>
          </p:cNvPicPr>
          <p:nvPr/>
        </p:nvPicPr>
        <p:blipFill>
          <a:blip r:embed="rId2"/>
          <a:stretch>
            <a:fillRect/>
          </a:stretch>
        </p:blipFill>
        <p:spPr>
          <a:xfrm>
            <a:off x="1224116" y="516834"/>
            <a:ext cx="9894742" cy="5166368"/>
          </a:xfrm>
          <a:prstGeom prst="rect">
            <a:avLst/>
          </a:prstGeom>
          <a:ln>
            <a:solidFill>
              <a:srgbClr val="C00000"/>
            </a:solidFill>
          </a:ln>
        </p:spPr>
      </p:pic>
      <p:sp>
        <p:nvSpPr>
          <p:cNvPr id="3" name="Oval 2">
            <a:extLst>
              <a:ext uri="{FF2B5EF4-FFF2-40B4-BE49-F238E27FC236}">
                <a16:creationId xmlns:a16="http://schemas.microsoft.com/office/drawing/2014/main" id="{B9A03207-C1F2-A84C-150A-032FD8E440D0}"/>
              </a:ext>
            </a:extLst>
          </p:cNvPr>
          <p:cNvSpPr/>
          <p:nvPr/>
        </p:nvSpPr>
        <p:spPr>
          <a:xfrm>
            <a:off x="5394960" y="2521131"/>
            <a:ext cx="561703" cy="30044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80B375E-C91C-4A38-5AAA-C9D8D8F716E8}"/>
              </a:ext>
            </a:extLst>
          </p:cNvPr>
          <p:cNvSpPr/>
          <p:nvPr/>
        </p:nvSpPr>
        <p:spPr>
          <a:xfrm>
            <a:off x="10353930" y="2063930"/>
            <a:ext cx="561703" cy="30044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2390004-2B80-D2F9-560B-0AE333CB043C}"/>
              </a:ext>
            </a:extLst>
          </p:cNvPr>
          <p:cNvSpPr txBox="1"/>
          <p:nvPr/>
        </p:nvSpPr>
        <p:spPr>
          <a:xfrm>
            <a:off x="1456267" y="797510"/>
            <a:ext cx="9279466" cy="5262979"/>
          </a:xfrm>
          <a:prstGeom prst="rect">
            <a:avLst/>
          </a:prstGeom>
          <a:noFill/>
        </p:spPr>
        <p:txBody>
          <a:bodyPr wrap="square" rtlCol="0">
            <a:spAutoFit/>
          </a:bodyPr>
          <a:lstStyle/>
          <a:p>
            <a:pPr algn="ctr"/>
            <a:r>
              <a:rPr lang="en-US" sz="5400" b="1" dirty="0">
                <a:ln w="22225">
                  <a:solidFill>
                    <a:schemeClr val="accent2"/>
                  </a:solidFill>
                  <a:prstDash val="solid"/>
                </a:ln>
                <a:solidFill>
                  <a:schemeClr val="accent2">
                    <a:lumMod val="40000"/>
                    <a:lumOff val="60000"/>
                  </a:schemeClr>
                </a:solidFill>
              </a:rPr>
              <a:t>Better Bang for Our Buck</a:t>
            </a:r>
          </a:p>
          <a:p>
            <a:pPr algn="ctr"/>
            <a:r>
              <a:rPr lang="en-US" sz="5400" b="1" dirty="0">
                <a:ln w="22225">
                  <a:solidFill>
                    <a:schemeClr val="accent2"/>
                  </a:solidFill>
                  <a:prstDash val="solid"/>
                </a:ln>
                <a:solidFill>
                  <a:schemeClr val="accent2">
                    <a:lumMod val="40000"/>
                    <a:lumOff val="60000"/>
                  </a:schemeClr>
                </a:solidFill>
              </a:rPr>
              <a:t>with</a:t>
            </a:r>
          </a:p>
          <a:p>
            <a:pPr algn="ctr"/>
            <a:r>
              <a:rPr lang="en-US" sz="5400" b="1" dirty="0">
                <a:ln w="22225">
                  <a:solidFill>
                    <a:schemeClr val="accent2"/>
                  </a:solidFill>
                  <a:prstDash val="solid"/>
                </a:ln>
                <a:solidFill>
                  <a:schemeClr val="accent2">
                    <a:lumMod val="40000"/>
                    <a:lumOff val="60000"/>
                  </a:schemeClr>
                </a:solidFill>
              </a:rPr>
              <a:t>Outcomes that Consider</a:t>
            </a:r>
          </a:p>
          <a:p>
            <a:pPr algn="ctr"/>
            <a:r>
              <a:rPr lang="en-US" sz="5400" b="1" dirty="0">
                <a:ln w="22225">
                  <a:solidFill>
                    <a:schemeClr val="accent2"/>
                  </a:solidFill>
                  <a:prstDash val="solid"/>
                </a:ln>
                <a:solidFill>
                  <a:schemeClr val="accent2">
                    <a:lumMod val="40000"/>
                    <a:lumOff val="60000"/>
                  </a:schemeClr>
                </a:solidFill>
              </a:rPr>
              <a:t>Patient Well-being and Preferences</a:t>
            </a:r>
            <a:endParaRPr lang="en-US" sz="6600" b="1" dirty="0">
              <a:ln w="22225">
                <a:solidFill>
                  <a:schemeClr val="accent2"/>
                </a:solidFill>
                <a:prstDash val="solid"/>
              </a:ln>
              <a:solidFill>
                <a:schemeClr val="accent2">
                  <a:lumMod val="40000"/>
                  <a:lumOff val="60000"/>
                </a:schemeClr>
              </a:solidFill>
            </a:endParaRPr>
          </a:p>
          <a:p>
            <a:pPr algn="ctr"/>
            <a:endParaRPr lang="en-US" sz="66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6334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FE7A-9CB8-CF87-0034-3824A33CAC40}"/>
              </a:ext>
            </a:extLst>
          </p:cNvPr>
          <p:cNvSpPr>
            <a:spLocks noGrp="1"/>
          </p:cNvSpPr>
          <p:nvPr>
            <p:ph type="title"/>
          </p:nvPr>
        </p:nvSpPr>
        <p:spPr>
          <a:xfrm>
            <a:off x="446086" y="160061"/>
            <a:ext cx="11077249" cy="854075"/>
          </a:xfrm>
        </p:spPr>
        <p:txBody>
          <a:bodyPr>
            <a:normAutofit fontScale="90000"/>
          </a:bodyPr>
          <a:lstStyle/>
          <a:p>
            <a:r>
              <a:rPr lang="en-US" sz="3200" dirty="0"/>
              <a:t>Why do we need Comparative Effectiveness Research (CER)?</a:t>
            </a:r>
          </a:p>
        </p:txBody>
      </p:sp>
      <p:sp>
        <p:nvSpPr>
          <p:cNvPr id="6" name="Content Placeholder 5">
            <a:extLst>
              <a:ext uri="{FF2B5EF4-FFF2-40B4-BE49-F238E27FC236}">
                <a16:creationId xmlns:a16="http://schemas.microsoft.com/office/drawing/2014/main" id="{85EAB79C-0597-2D9F-1F57-13AF0BAD2328}"/>
              </a:ext>
            </a:extLst>
          </p:cNvPr>
          <p:cNvSpPr>
            <a:spLocks noGrp="1"/>
          </p:cNvSpPr>
          <p:nvPr>
            <p:ph idx="1"/>
          </p:nvPr>
        </p:nvSpPr>
        <p:spPr>
          <a:xfrm>
            <a:off x="557376" y="1274540"/>
            <a:ext cx="11077248" cy="4308919"/>
          </a:xfrm>
        </p:spPr>
        <p:txBody>
          <a:bodyPr>
            <a:normAutofit/>
          </a:bodyPr>
          <a:lstStyle/>
          <a:p>
            <a:pPr marL="342900" indent="-342900">
              <a:lnSpc>
                <a:spcPct val="100000"/>
              </a:lnSpc>
              <a:spcBef>
                <a:spcPts val="800"/>
              </a:spcBef>
              <a:buClr>
                <a:schemeClr val="tx1"/>
              </a:buClr>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Lack of evidence on “head-to-head” comparisons of alternative interventions</a:t>
            </a:r>
          </a:p>
          <a:p>
            <a:pPr marL="342900" indent="-342900">
              <a:lnSpc>
                <a:spcPct val="100000"/>
              </a:lnSpc>
              <a:spcBef>
                <a:spcPts val="800"/>
              </a:spcBef>
              <a:buClr>
                <a:schemeClr val="tx1"/>
              </a:buClr>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Too many interventions to compare</a:t>
            </a:r>
          </a:p>
          <a:p>
            <a:pPr marL="342900" indent="-342900">
              <a:lnSpc>
                <a:spcPct val="100000"/>
              </a:lnSpc>
              <a:spcBef>
                <a:spcPts val="800"/>
              </a:spcBef>
              <a:buClr>
                <a:schemeClr val="tx1"/>
              </a:buClr>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Inappropriate health care technologies use (i.e., over-use, under-use, and improper use)</a:t>
            </a:r>
          </a:p>
          <a:p>
            <a:pPr marL="342900" indent="-342900">
              <a:lnSpc>
                <a:spcPct val="100000"/>
              </a:lnSpc>
              <a:spcBef>
                <a:spcPts val="800"/>
              </a:spcBef>
              <a:buClr>
                <a:schemeClr val="tx1"/>
              </a:buClr>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Large variations in management</a:t>
            </a:r>
          </a:p>
          <a:p>
            <a:pPr marL="342900" indent="-342900">
              <a:lnSpc>
                <a:spcPct val="100000"/>
              </a:lnSpc>
              <a:spcBef>
                <a:spcPts val="800"/>
              </a:spcBef>
              <a:buClr>
                <a:schemeClr val="tx1"/>
              </a:buClr>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Best comparison is ‘standard of care’</a:t>
            </a:r>
          </a:p>
          <a:p>
            <a:pPr marL="342900" indent="-342900">
              <a:lnSpc>
                <a:spcPct val="100000"/>
              </a:lnSpc>
              <a:spcBef>
                <a:spcPts val="800"/>
              </a:spcBef>
              <a:buClr>
                <a:schemeClr val="tx1"/>
              </a:buClr>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Inconsistent, insufficient ability to conduct subgroup analyses</a:t>
            </a:r>
          </a:p>
          <a:p>
            <a:pPr marL="342900" indent="-342900">
              <a:lnSpc>
                <a:spcPct val="100000"/>
              </a:lnSpc>
              <a:spcBef>
                <a:spcPts val="800"/>
              </a:spcBef>
              <a:buClr>
                <a:schemeClr val="tx1"/>
              </a:buClr>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Increasing health care costs (elephant in the room)</a:t>
            </a:r>
          </a:p>
          <a:p>
            <a:pPr marL="342900" indent="-342900">
              <a:lnSpc>
                <a:spcPct val="100000"/>
              </a:lnSpc>
              <a:spcBef>
                <a:spcPts val="800"/>
              </a:spcBef>
              <a:spcAft>
                <a:spcPct val="20000"/>
              </a:spcAft>
              <a:buClr>
                <a:schemeClr val="tx1"/>
              </a:buClr>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Development and implementation of Clinical Practice Guidelines</a:t>
            </a:r>
          </a:p>
          <a:p>
            <a:endParaRPr lang="en-US" sz="2400" dirty="0"/>
          </a:p>
        </p:txBody>
      </p:sp>
      <p:sp>
        <p:nvSpPr>
          <p:cNvPr id="7" name="TextBox 6">
            <a:extLst>
              <a:ext uri="{FF2B5EF4-FFF2-40B4-BE49-F238E27FC236}">
                <a16:creationId xmlns:a16="http://schemas.microsoft.com/office/drawing/2014/main" id="{8E83A1DD-85AE-0BDD-B0CF-09D4AA1111A6}"/>
              </a:ext>
            </a:extLst>
          </p:cNvPr>
          <p:cNvSpPr txBox="1"/>
          <p:nvPr/>
        </p:nvSpPr>
        <p:spPr>
          <a:xfrm>
            <a:off x="1828800" y="5927834"/>
            <a:ext cx="4614041" cy="603072"/>
          </a:xfrm>
          <a:prstGeom prst="rect">
            <a:avLst/>
          </a:prstGeom>
          <a:noFill/>
        </p:spPr>
        <p:txBody>
          <a:bodyPr wrap="square" lIns="117180" tIns="58590" rIns="117180" bIns="58590">
            <a:spAutoFit/>
          </a:bodyPr>
          <a:lstStyle/>
          <a:p>
            <a:pPr>
              <a:defRPr/>
            </a:pPr>
            <a:r>
              <a:rPr lang="en-US" sz="1050" dirty="0">
                <a:latin typeface="Helvetica" panose="020B0604020202020204" pitchFamily="34" charset="0"/>
                <a:cs typeface="Helvetica" panose="020B0604020202020204" pitchFamily="34" charset="0"/>
              </a:rPr>
              <a:t>Adapted from: Agency for Healthcare Research and Quality. http://effectivehealthcare.ahrq.gov/index.cfm/what-is-comparative-effectiveness-research1/</a:t>
            </a:r>
          </a:p>
        </p:txBody>
      </p:sp>
    </p:spTree>
    <p:extLst>
      <p:ext uri="{BB962C8B-B14F-4D97-AF65-F5344CB8AC3E}">
        <p14:creationId xmlns:p14="http://schemas.microsoft.com/office/powerpoint/2010/main" val="210606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
            <a:extLst>
              <a:ext uri="{FF2B5EF4-FFF2-40B4-BE49-F238E27FC236}">
                <a16:creationId xmlns:a16="http://schemas.microsoft.com/office/drawing/2014/main" id="{C287DE3D-A243-4483-A1CA-D72B2B0025E1}"/>
              </a:ext>
            </a:extLst>
          </p:cNvPr>
          <p:cNvSpPr/>
          <p:nvPr>
            <p:custDataLst>
              <p:tags r:id="rId1"/>
            </p:custDataLst>
          </p:nvPr>
        </p:nvSpPr>
        <p:spPr>
          <a:xfrm>
            <a:off x="1524000" y="687389"/>
            <a:ext cx="9144000" cy="560387"/>
          </a:xfrm>
          <a:prstGeom prst="rect">
            <a:avLst/>
          </a:prstGeom>
          <a:solidFill>
            <a:srgbClr val="EEEEEE"/>
          </a:solidFill>
          <a:ln w="25400" cap="flat" cmpd="sng" algn="ctr">
            <a:noFill/>
            <a:prstDash val="solid"/>
            <a:round/>
            <a:headEnd type="none" w="med" len="med"/>
            <a:tailEnd type="none" w="med" len="med"/>
          </a:ln>
        </p:spPr>
        <p:txBody>
          <a:bodyPr anchor="ctr"/>
          <a:lstStyle/>
          <a:p>
            <a:pPr algn="ctr">
              <a:buSzTx/>
              <a:defRPr kumimoji="0" sz="1800" b="0" i="0" u="none" strike="noStrike" kern="1200" cap="none" spc="0" normalizeH="0" baseline="0" noProof="0">
                <a:ln w="9525" cap="flat" cmpd="sng" algn="ctr">
                  <a:noFill/>
                  <a:prstDash val="solid"/>
                  <a:round/>
                  <a:headEnd type="none" w="med" len="med"/>
                  <a:tailEnd type="none" w="med" len="med"/>
                </a:ln>
                <a:solidFill>
                  <a:srgbClr val="FFFFFF"/>
                </a:solidFill>
                <a:effectLst/>
                <a:uLnTx/>
                <a:uFillTx/>
                <a:latin typeface="Arial"/>
                <a:ea typeface="Arial"/>
                <a:cs typeface="Arial"/>
                <a:sym typeface="Wingdings" charset="2"/>
              </a:defRPr>
            </a:pPr>
            <a:endParaRPr lang="en-US">
              <a:solidFill>
                <a:schemeClr val="lt1"/>
              </a:solidFill>
              <a:sym typeface="Wingdings" charset="2"/>
            </a:endParaRPr>
          </a:p>
        </p:txBody>
      </p:sp>
      <p:sp>
        <p:nvSpPr>
          <p:cNvPr id="16389" name="Text Placeholder 2">
            <a:extLst>
              <a:ext uri="{FF2B5EF4-FFF2-40B4-BE49-F238E27FC236}">
                <a16:creationId xmlns:a16="http://schemas.microsoft.com/office/drawing/2014/main" id="{5B41E5AE-BCF1-4EA8-A84C-DFECAA44D3CB}"/>
              </a:ext>
            </a:extLst>
          </p:cNvPr>
          <p:cNvSpPr txBox="1"/>
          <p:nvPr>
            <p:custDataLst>
              <p:tags r:id="rId2"/>
            </p:custDataLst>
          </p:nvPr>
        </p:nvSpPr>
        <p:spPr bwMode="auto">
          <a:xfrm>
            <a:off x="1524000" y="650874"/>
            <a:ext cx="9144000" cy="508000"/>
          </a:xfrm>
          <a:prstGeom prst="rect">
            <a:avLst/>
          </a:prstGeom>
          <a:noFill/>
          <a:ln w="9525" cap="flat" cmpd="sng" algn="ctr">
            <a:noFill/>
            <a:prstDash val="solid"/>
            <a:miter lim="800000"/>
            <a:headEnd type="none" w="med" len="med"/>
            <a:tailEnd type="none" w="med" len="med"/>
          </a:ln>
        </p:spPr>
        <p:txBody>
          <a:bodyPr lIns="254000" tIns="63500" rIns="127000" bIns="0"/>
          <a:lstStyle/>
          <a:p>
            <a:pPr>
              <a:buSzTx/>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itchFamily="34" charset="0"/>
                <a:ea typeface="ＭＳ Ｐゴシック" pitchFamily="34" charset="-128"/>
                <a:cs typeface="Arial"/>
                <a:sym typeface="Wingdings" charset="2"/>
              </a:defRPr>
            </a:pPr>
            <a:r>
              <a:rPr lang="en-US" sz="1300" dirty="0">
                <a:ln w="9525" cap="flat" cmpd="sng" algn="ctr">
                  <a:noFill/>
                  <a:prstDash val="solid"/>
                  <a:round/>
                  <a:headEnd type="none" w="med" len="med"/>
                  <a:tailEnd type="none" w="med" len="med"/>
                </a:ln>
                <a:solidFill>
                  <a:srgbClr val="000000"/>
                </a:solidFill>
                <a:latin typeface="Helvetica" charset="0"/>
                <a:ea typeface="Arial"/>
                <a:cs typeface="Helvetica"/>
                <a:sym typeface="Wingdings"/>
              </a:rPr>
              <a:t>From: </a:t>
            </a:r>
            <a:r>
              <a:rPr lang="en-US" sz="1300" b="1" dirty="0">
                <a:ln w="9525" cap="flat" cmpd="sng" algn="ctr">
                  <a:noFill/>
                  <a:prstDash val="solid"/>
                  <a:round/>
                  <a:headEnd type="none" w="med" len="med"/>
                  <a:tailEnd type="none" w="med" len="med"/>
                </a:ln>
                <a:solidFill>
                  <a:srgbClr val="000000"/>
                </a:solidFill>
                <a:latin typeface="Helvetica" charset="0"/>
                <a:ea typeface="Arial"/>
                <a:cs typeface="Helvetica"/>
                <a:sym typeface="Wingdings"/>
              </a:rPr>
              <a:t>Physician Practice Pattern Variations in Common Clinical Scenarios Within 5 US Metropolitan Areas</a:t>
            </a:r>
          </a:p>
        </p:txBody>
      </p:sp>
      <p:sp>
        <p:nvSpPr>
          <p:cNvPr id="16391" name="Text Placeholder 2">
            <a:extLst>
              <a:ext uri="{FF2B5EF4-FFF2-40B4-BE49-F238E27FC236}">
                <a16:creationId xmlns:a16="http://schemas.microsoft.com/office/drawing/2014/main" id="{3A05D262-6DDC-4025-90FD-F1CEC9D03A0A}"/>
              </a:ext>
            </a:extLst>
          </p:cNvPr>
          <p:cNvSpPr txBox="1"/>
          <p:nvPr>
            <p:custDataLst>
              <p:tags r:id="rId3"/>
            </p:custDataLst>
          </p:nvPr>
        </p:nvSpPr>
        <p:spPr bwMode="auto">
          <a:xfrm>
            <a:off x="1524000" y="1008062"/>
            <a:ext cx="9144000" cy="317500"/>
          </a:xfrm>
          <a:prstGeom prst="rect">
            <a:avLst/>
          </a:prstGeom>
          <a:noFill/>
          <a:ln w="9525" cap="flat" cmpd="sng" algn="ctr">
            <a:noFill/>
            <a:prstDash val="solid"/>
            <a:miter lim="800000"/>
            <a:headEnd type="none" w="med" len="med"/>
            <a:tailEnd type="none" w="med" len="med"/>
          </a:ln>
        </p:spPr>
        <p:txBody>
          <a:bodyPr lIns="254000" tIns="0" rIns="127000" bIns="63500"/>
          <a:lstStyle/>
          <a:p>
            <a:pPr>
              <a:buSzTx/>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itchFamily="34" charset="0"/>
                <a:ea typeface="ＭＳ Ｐゴシック" pitchFamily="34" charset="-128"/>
                <a:cs typeface="Arial"/>
                <a:sym typeface="Wingdings" charset="2"/>
              </a:defRPr>
            </a:pPr>
            <a:r>
              <a:rPr lang="en-US" sz="1200" dirty="0">
                <a:ln w="9525" cap="flat" cmpd="sng" algn="ctr">
                  <a:noFill/>
                  <a:prstDash val="solid"/>
                  <a:round/>
                  <a:headEnd type="none" w="med" len="med"/>
                  <a:tailEnd type="none" w="med" len="med"/>
                </a:ln>
                <a:solidFill>
                  <a:srgbClr val="000000"/>
                </a:solidFill>
                <a:latin typeface="Helvetica" charset="0"/>
                <a:ea typeface="Arial"/>
                <a:cs typeface="Helvetica"/>
                <a:sym typeface="Wingdings"/>
              </a:rPr>
              <a:t>JAMA Health Forum. 2022;3(1):e214698. doi:10.1001/jamahealthforum.2021.4698</a:t>
            </a:r>
          </a:p>
        </p:txBody>
      </p:sp>
      <p:sp>
        <p:nvSpPr>
          <p:cNvPr id="16392" name="Text Placeholder 2">
            <a:extLst>
              <a:ext uri="{FF2B5EF4-FFF2-40B4-BE49-F238E27FC236}">
                <a16:creationId xmlns:a16="http://schemas.microsoft.com/office/drawing/2014/main" id="{97A673CA-E38F-41CB-8E9A-8B0946582552}"/>
              </a:ext>
            </a:extLst>
          </p:cNvPr>
          <p:cNvSpPr txBox="1"/>
          <p:nvPr>
            <p:custDataLst>
              <p:tags r:id="rId4"/>
            </p:custDataLst>
          </p:nvPr>
        </p:nvSpPr>
        <p:spPr bwMode="auto">
          <a:xfrm>
            <a:off x="-91441" y="6160015"/>
            <a:ext cx="9548949" cy="720722"/>
          </a:xfrm>
          <a:prstGeom prst="rect">
            <a:avLst/>
          </a:prstGeom>
          <a:noFill/>
          <a:ln w="9525" cap="flat" cmpd="sng" algn="ctr">
            <a:noFill/>
            <a:prstDash val="solid"/>
            <a:miter lim="800000"/>
            <a:headEnd type="none" w="med" len="med"/>
            <a:tailEnd type="none" w="med" len="med"/>
          </a:ln>
        </p:spPr>
        <p:txBody>
          <a:bodyPr lIns="254000" tIns="0" rIns="0" bIns="63500"/>
          <a:lstStyle/>
          <a:p>
            <a:pPr>
              <a:buSzTx/>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itchFamily="34" charset="0"/>
                <a:ea typeface="ＭＳ Ｐゴシック" pitchFamily="34" charset="-128"/>
                <a:cs typeface="Arial"/>
                <a:sym typeface="Wingdings" charset="2"/>
              </a:defRPr>
            </a:pPr>
            <a:r>
              <a:rPr lang="en-US" sz="900" dirty="0">
                <a:ln w="9525" cap="flat" cmpd="sng" algn="ctr">
                  <a:noFill/>
                  <a:prstDash val="solid"/>
                  <a:round/>
                  <a:headEnd type="none" w="med" len="med"/>
                  <a:tailEnd type="none" w="med" len="med"/>
                </a:ln>
                <a:solidFill>
                  <a:srgbClr val="000000"/>
                </a:solidFill>
                <a:latin typeface="Helvetica" charset="0"/>
                <a:ea typeface="Arial"/>
                <a:cs typeface="Helvetica"/>
                <a:sym typeface="Wingdings"/>
              </a:rPr>
              <a:t>Statin therapy in patients with chronic coronary artery disease (CAD) (A), endoscopy in patients with gastroesophageal reflux disease (GERD) and no alarm symptoms (B), caesarean delivery in patients with low-risk pregnancies (C), any physical therapy (PT) prior to elective hip or knee replacement (D), use of bronchodilator in patients with chronic obstructive pulmonary disease (COPD) (E), and spinal fusion for patients with low back pain (F). </a:t>
            </a:r>
          </a:p>
          <a:p>
            <a:pPr>
              <a:buSzTx/>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itchFamily="34" charset="0"/>
                <a:ea typeface="ＭＳ Ｐゴシック" pitchFamily="34" charset="-128"/>
                <a:cs typeface="Arial"/>
                <a:sym typeface="Wingdings" charset="2"/>
              </a:defRPr>
            </a:pPr>
            <a:r>
              <a:rPr lang="en-US" sz="900" dirty="0">
                <a:ln w="9525" cap="flat" cmpd="sng" algn="ctr">
                  <a:noFill/>
                  <a:prstDash val="solid"/>
                  <a:round/>
                  <a:headEnd type="none" w="med" len="med"/>
                  <a:tailEnd type="none" w="med" len="med"/>
                </a:ln>
                <a:solidFill>
                  <a:srgbClr val="000000"/>
                </a:solidFill>
                <a:latin typeface="Helvetica" charset="0"/>
                <a:ea typeface="Arial"/>
                <a:cs typeface="Helvetica"/>
                <a:sym typeface="Wingdings"/>
              </a:rPr>
              <a:t>Each physician is denoted by a data point and vertical 95% CI. </a:t>
            </a:r>
            <a:r>
              <a:rPr lang="en-US" sz="1100" dirty="0">
                <a:ln w="9525" cap="flat" cmpd="sng" algn="ctr">
                  <a:noFill/>
                  <a:prstDash val="solid"/>
                  <a:round/>
                  <a:headEnd type="none" w="med" len="med"/>
                  <a:tailEnd type="none" w="med" len="med"/>
                </a:ln>
                <a:solidFill>
                  <a:srgbClr val="000000"/>
                </a:solidFill>
                <a:latin typeface="Helvetica" charset="0"/>
                <a:ea typeface="Arial"/>
                <a:cs typeface="Helvetica"/>
                <a:sym typeface="Wingdings"/>
              </a:rPr>
              <a:t>
</a:t>
            </a:r>
          </a:p>
        </p:txBody>
      </p:sp>
      <p:cxnSp>
        <p:nvCxnSpPr>
          <p:cNvPr id="14346" name="Straight Connector 5">
            <a:extLst>
              <a:ext uri="{FF2B5EF4-FFF2-40B4-BE49-F238E27FC236}">
                <a16:creationId xmlns:a16="http://schemas.microsoft.com/office/drawing/2014/main" id="{879E94CF-3007-1595-70F6-53666D31D43E}"/>
              </a:ext>
            </a:extLst>
          </p:cNvPr>
          <p:cNvCxnSpPr>
            <a:cxnSpLocks noChangeShapeType="1"/>
          </p:cNvCxnSpPr>
          <p:nvPr>
            <p:custDataLst>
              <p:tags r:id="rId5"/>
            </p:custDataLst>
          </p:nvPr>
        </p:nvCxnSpPr>
        <p:spPr bwMode="auto">
          <a:xfrm>
            <a:off x="1524000" y="666750"/>
            <a:ext cx="9144000" cy="0"/>
          </a:xfrm>
          <a:prstGeom prst="line">
            <a:avLst/>
          </a:prstGeom>
          <a:noFill/>
          <a:ln w="38100" algn="ctr">
            <a:solidFill>
              <a:srgbClr val="999999"/>
            </a:solidFill>
            <a:round/>
            <a:headEnd/>
            <a:tailEnd/>
          </a:ln>
          <a:extLst>
            <a:ext uri="{909E8E84-426E-40DD-AFC4-6F175D3DCCD1}">
              <a14:hiddenFill xmlns:a14="http://schemas.microsoft.com/office/drawing/2010/main">
                <a:noFill/>
              </a14:hiddenFill>
            </a:ext>
          </a:extLst>
        </p:spPr>
      </p:cxnSp>
      <p:pic>
        <p:nvPicPr>
          <p:cNvPr id="14347" name="Picture 18">
            <a:extLst>
              <a:ext uri="{FF2B5EF4-FFF2-40B4-BE49-F238E27FC236}">
                <a16:creationId xmlns:a16="http://schemas.microsoft.com/office/drawing/2014/main" id="{8E8F39DB-9BDD-F3A6-B8D8-10F13B5272AB}"/>
              </a:ext>
            </a:extLst>
          </p:cNvPr>
          <p:cNvPicPr>
            <a:picLocks noChangeAspect="1" noChangeArrowheads="1"/>
          </p:cNvPicPr>
          <p:nvPr>
            <p:custDataLst>
              <p:tags r:id="rId6"/>
            </p:custDataLst>
          </p:nvPr>
        </p:nvPicPr>
        <p:blipFill>
          <a:blip r:embed="rId9">
            <a:extLst>
              <a:ext uri="{28A0092B-C50C-407E-A947-70E740481C1C}">
                <a14:useLocalDpi xmlns:a14="http://schemas.microsoft.com/office/drawing/2010/main" val="0"/>
              </a:ext>
            </a:extLst>
          </a:blip>
          <a:srcRect/>
          <a:stretch>
            <a:fillRect/>
          </a:stretch>
        </p:blipFill>
        <p:spPr bwMode="auto">
          <a:xfrm>
            <a:off x="1778000" y="101600"/>
            <a:ext cx="2286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348" name="New picture">
            <a:extLst>
              <a:ext uri="{FF2B5EF4-FFF2-40B4-BE49-F238E27FC236}">
                <a16:creationId xmlns:a16="http://schemas.microsoft.com/office/drawing/2014/main" id="{B1D4B3B4-F711-F547-BFA0-A5D9AFB81064}"/>
              </a:ext>
            </a:extLst>
          </p:cNvPr>
          <p:cNvPicPr>
            <a:picLocks noChangeAspect="1" noChangeArrowheads="1"/>
          </p:cNvPicPr>
          <p:nvPr>
            <p:custDataLst>
              <p:tags r:id="rId7"/>
            </p:custDataLst>
          </p:nvPr>
        </p:nvPicPr>
        <p:blipFill>
          <a:blip r:embed="rId10">
            <a:extLst>
              <a:ext uri="{28A0092B-C50C-407E-A947-70E740481C1C}">
                <a14:useLocalDpi xmlns:a14="http://schemas.microsoft.com/office/drawing/2010/main" val="0"/>
              </a:ext>
            </a:extLst>
          </a:blip>
          <a:srcRect/>
          <a:stretch>
            <a:fillRect/>
          </a:stretch>
        </p:blipFill>
        <p:spPr bwMode="auto">
          <a:xfrm>
            <a:off x="1841485" y="1366045"/>
            <a:ext cx="4754393" cy="472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3" name="TextBox 2">
            <a:extLst>
              <a:ext uri="{FF2B5EF4-FFF2-40B4-BE49-F238E27FC236}">
                <a16:creationId xmlns:a16="http://schemas.microsoft.com/office/drawing/2014/main" id="{17A63478-7EDD-BEB9-5317-50B99E09F22C}"/>
              </a:ext>
            </a:extLst>
          </p:cNvPr>
          <p:cNvSpPr txBox="1"/>
          <p:nvPr/>
        </p:nvSpPr>
        <p:spPr>
          <a:xfrm>
            <a:off x="6949829" y="4142995"/>
            <a:ext cx="3606444" cy="954107"/>
          </a:xfrm>
          <a:prstGeom prst="rect">
            <a:avLst/>
          </a:prstGeom>
          <a:noFill/>
        </p:spPr>
        <p:txBody>
          <a:bodyPr wrap="square">
            <a:spAutoFit/>
          </a:bodyPr>
          <a:lstStyle/>
          <a:p>
            <a:r>
              <a:rPr lang="en-US" sz="1400" dirty="0">
                <a:ln w="9525" cap="flat" cmpd="sng" algn="ctr">
                  <a:noFill/>
                  <a:prstDash val="solid"/>
                  <a:round/>
                  <a:headEnd type="none" w="med" len="med"/>
                  <a:tailEnd type="none" w="med" len="med"/>
                </a:ln>
                <a:solidFill>
                  <a:schemeClr val="accent2">
                    <a:lumMod val="50000"/>
                  </a:schemeClr>
                </a:solidFill>
                <a:latin typeface="Helvetica" charset="0"/>
                <a:ea typeface="Arial"/>
                <a:cs typeface="Helvetica"/>
                <a:sym typeface="Wingdings"/>
              </a:rPr>
              <a:t>Quintile 1 (dark blue) represents, on average, more appropriate care, and quintile 5 denotes less appropriate care on average.</a:t>
            </a:r>
            <a:endParaRPr lang="en-US" sz="1400" dirty="0">
              <a:solidFill>
                <a:schemeClr val="accent2">
                  <a:lumMod val="50000"/>
                </a:schemeClr>
              </a:solidFill>
            </a:endParaRPr>
          </a:p>
        </p:txBody>
      </p:sp>
      <p:sp>
        <p:nvSpPr>
          <p:cNvPr id="5" name="TextBox 4">
            <a:extLst>
              <a:ext uri="{FF2B5EF4-FFF2-40B4-BE49-F238E27FC236}">
                <a16:creationId xmlns:a16="http://schemas.microsoft.com/office/drawing/2014/main" id="{20A3A897-4283-255C-4E90-4749068A177D}"/>
              </a:ext>
            </a:extLst>
          </p:cNvPr>
          <p:cNvSpPr txBox="1"/>
          <p:nvPr/>
        </p:nvSpPr>
        <p:spPr>
          <a:xfrm>
            <a:off x="6949829" y="3044051"/>
            <a:ext cx="4754392" cy="738664"/>
          </a:xfrm>
          <a:prstGeom prst="rect">
            <a:avLst/>
          </a:prstGeom>
          <a:noFill/>
        </p:spPr>
        <p:txBody>
          <a:bodyPr wrap="square">
            <a:spAutoFit/>
          </a:bodyPr>
          <a:lstStyle/>
          <a:p>
            <a:pPr>
              <a:spcBef>
                <a:spcPct val="20000"/>
              </a:spcBef>
              <a:buSzTx/>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itchFamily="34" charset="0"/>
                <a:ea typeface="ＭＳ Ｐゴシック" pitchFamily="34" charset="-128"/>
                <a:cs typeface="Arial"/>
                <a:sym typeface="Wingdings" charset="2"/>
              </a:defRPr>
            </a:pPr>
            <a:r>
              <a:rPr lang="en-US" sz="1400" dirty="0">
                <a:ln w="9525" cap="flat" cmpd="sng" algn="ctr">
                  <a:noFill/>
                  <a:prstDash val="solid"/>
                  <a:round/>
                  <a:headEnd type="none" w="med" len="med"/>
                  <a:tailEnd type="none" w="med" len="med"/>
                </a:ln>
                <a:solidFill>
                  <a:srgbClr val="000000"/>
                </a:solidFill>
                <a:latin typeface="Helvetica" charset="0"/>
                <a:ea typeface="Arial"/>
                <a:cs typeface="Helvetica"/>
                <a:sym typeface="Wingdings"/>
              </a:rPr>
              <a:t>Physician-Level Variations in Practice Patterns Across 6 Clinical Scenarios in the South Central Metropolitan Statistical Area</a:t>
            </a:r>
          </a:p>
        </p:txBody>
      </p:sp>
      <p:sp>
        <p:nvSpPr>
          <p:cNvPr id="6" name="TextBox 5">
            <a:extLst>
              <a:ext uri="{FF2B5EF4-FFF2-40B4-BE49-F238E27FC236}">
                <a16:creationId xmlns:a16="http://schemas.microsoft.com/office/drawing/2014/main" id="{78788AEC-D6FB-67E2-897C-C1EE42889096}"/>
              </a:ext>
            </a:extLst>
          </p:cNvPr>
          <p:cNvSpPr txBox="1"/>
          <p:nvPr/>
        </p:nvSpPr>
        <p:spPr>
          <a:xfrm>
            <a:off x="6949829" y="1888486"/>
            <a:ext cx="3096344" cy="738664"/>
          </a:xfrm>
          <a:prstGeom prst="rect">
            <a:avLst/>
          </a:prstGeom>
          <a:noFill/>
        </p:spPr>
        <p:txBody>
          <a:bodyPr wrap="square" rtlCol="0">
            <a:spAutoFit/>
          </a:bodyPr>
          <a:lstStyle/>
          <a:p>
            <a:r>
              <a:rPr lang="en-US" sz="1400" dirty="0">
                <a:latin typeface="+mj-lt"/>
              </a:rPr>
              <a:t>5 metropolitan areas</a:t>
            </a:r>
          </a:p>
          <a:p>
            <a:r>
              <a:rPr lang="en-US" sz="1400" dirty="0">
                <a:latin typeface="+mj-lt"/>
              </a:rPr>
              <a:t>&gt;8700 physicians from different specialties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E0A5-D2AE-967C-2752-B5B023B6228F}"/>
              </a:ext>
            </a:extLst>
          </p:cNvPr>
          <p:cNvSpPr>
            <a:spLocks noGrp="1"/>
          </p:cNvSpPr>
          <p:nvPr>
            <p:ph type="title"/>
          </p:nvPr>
        </p:nvSpPr>
        <p:spPr/>
        <p:txBody>
          <a:bodyPr/>
          <a:lstStyle/>
          <a:p>
            <a:r>
              <a:rPr lang="en-US" dirty="0"/>
              <a:t>Multiple Alternatives for Treatment</a:t>
            </a:r>
            <a:br>
              <a:rPr lang="en-US" dirty="0"/>
            </a:br>
            <a:r>
              <a:rPr lang="en-US" dirty="0"/>
              <a:t>Example: Rheumatoid Arthritis</a:t>
            </a:r>
          </a:p>
        </p:txBody>
      </p:sp>
      <p:graphicFrame>
        <p:nvGraphicFramePr>
          <p:cNvPr id="5" name="Content Placeholder 4">
            <a:extLst>
              <a:ext uri="{FF2B5EF4-FFF2-40B4-BE49-F238E27FC236}">
                <a16:creationId xmlns:a16="http://schemas.microsoft.com/office/drawing/2014/main" id="{E8D2AEC2-3C5A-6180-FFB7-C2034B2C96B1}"/>
              </a:ext>
            </a:extLst>
          </p:cNvPr>
          <p:cNvGraphicFramePr>
            <a:graphicFrameLocks noGrp="1"/>
          </p:cNvGraphicFramePr>
          <p:nvPr>
            <p:ph idx="1"/>
            <p:extLst>
              <p:ext uri="{D42A27DB-BD31-4B8C-83A1-F6EECF244321}">
                <p14:modId xmlns:p14="http://schemas.microsoft.com/office/powerpoint/2010/main" val="367839186"/>
              </p:ext>
            </p:extLst>
          </p:nvPr>
        </p:nvGraphicFramePr>
        <p:xfrm>
          <a:off x="558006" y="2170293"/>
          <a:ext cx="10898120" cy="2484357"/>
        </p:xfrm>
        <a:graphic>
          <a:graphicData uri="http://schemas.openxmlformats.org/drawingml/2006/table">
            <a:tbl>
              <a:tblPr firstRow="1" bandRow="1">
                <a:tableStyleId>{5C22544A-7EE6-4342-B048-85BDC9FD1C3A}</a:tableStyleId>
              </a:tblPr>
              <a:tblGrid>
                <a:gridCol w="2724530">
                  <a:extLst>
                    <a:ext uri="{9D8B030D-6E8A-4147-A177-3AD203B41FA5}">
                      <a16:colId xmlns:a16="http://schemas.microsoft.com/office/drawing/2014/main" val="1080403391"/>
                    </a:ext>
                  </a:extLst>
                </a:gridCol>
                <a:gridCol w="2724530">
                  <a:extLst>
                    <a:ext uri="{9D8B030D-6E8A-4147-A177-3AD203B41FA5}">
                      <a16:colId xmlns:a16="http://schemas.microsoft.com/office/drawing/2014/main" val="60898933"/>
                    </a:ext>
                  </a:extLst>
                </a:gridCol>
                <a:gridCol w="2724530">
                  <a:extLst>
                    <a:ext uri="{9D8B030D-6E8A-4147-A177-3AD203B41FA5}">
                      <a16:colId xmlns:a16="http://schemas.microsoft.com/office/drawing/2014/main" val="2633975201"/>
                    </a:ext>
                  </a:extLst>
                </a:gridCol>
                <a:gridCol w="2724530">
                  <a:extLst>
                    <a:ext uri="{9D8B030D-6E8A-4147-A177-3AD203B41FA5}">
                      <a16:colId xmlns:a16="http://schemas.microsoft.com/office/drawing/2014/main" val="1662714094"/>
                    </a:ext>
                  </a:extLst>
                </a:gridCol>
              </a:tblGrid>
              <a:tr h="955758">
                <a:tc>
                  <a:txBody>
                    <a:bodyPr/>
                    <a:lstStyle/>
                    <a:p>
                      <a:r>
                        <a:rPr lang="en-US" b="0" dirty="0">
                          <a:latin typeface="Helvetica" pitchFamily="2" charset="0"/>
                        </a:rPr>
                        <a:t>Corticosteroids</a:t>
                      </a:r>
                    </a:p>
                  </a:txBody>
                  <a:tcPr/>
                </a:tc>
                <a:tc>
                  <a:txBody>
                    <a:bodyPr/>
                    <a:lstStyle/>
                    <a:p>
                      <a:r>
                        <a:rPr lang="en-US" b="0" dirty="0">
                          <a:latin typeface="Helvetica" pitchFamily="2" charset="0"/>
                        </a:rPr>
                        <a:t>Conventional Synthetic </a:t>
                      </a:r>
                      <a:r>
                        <a:rPr lang="en-US" b="0" dirty="0" err="1">
                          <a:latin typeface="Helvetica" pitchFamily="2" charset="0"/>
                        </a:rPr>
                        <a:t>csDMARDs</a:t>
                      </a:r>
                      <a:endParaRPr lang="en-US" b="0" dirty="0">
                        <a:latin typeface="Helvetica" pitchFamily="2" charset="0"/>
                      </a:endParaRPr>
                    </a:p>
                  </a:txBody>
                  <a:tcPr/>
                </a:tc>
                <a:tc>
                  <a:txBody>
                    <a:bodyPr/>
                    <a:lstStyle/>
                    <a:p>
                      <a:r>
                        <a:rPr lang="en-US" b="0" dirty="0">
                          <a:latin typeface="Helvetica" pitchFamily="2" charset="0"/>
                        </a:rPr>
                        <a:t>Biologic </a:t>
                      </a:r>
                    </a:p>
                    <a:p>
                      <a:r>
                        <a:rPr lang="en-US" b="0" dirty="0" err="1">
                          <a:latin typeface="Helvetica" pitchFamily="2" charset="0"/>
                        </a:rPr>
                        <a:t>bDMARD</a:t>
                      </a:r>
                      <a:endParaRPr lang="en-US" b="0" dirty="0">
                        <a:latin typeface="Helvetica" pitchFamily="2" charset="0"/>
                      </a:endParaRPr>
                    </a:p>
                  </a:txBody>
                  <a:tcPr/>
                </a:tc>
                <a:tc>
                  <a:txBody>
                    <a:bodyPr/>
                    <a:lstStyle/>
                    <a:p>
                      <a:r>
                        <a:rPr lang="en-US" b="0" dirty="0">
                          <a:latin typeface="Helvetica" pitchFamily="2" charset="0"/>
                        </a:rPr>
                        <a:t>Targeted synthetic</a:t>
                      </a:r>
                    </a:p>
                    <a:p>
                      <a:r>
                        <a:rPr lang="en-US" b="0" dirty="0" err="1">
                          <a:latin typeface="Helvetica" pitchFamily="2" charset="0"/>
                        </a:rPr>
                        <a:t>tsDMARDs</a:t>
                      </a:r>
                      <a:r>
                        <a:rPr lang="en-US" b="0" dirty="0">
                          <a:latin typeface="Helvetica" pitchFamily="2" charset="0"/>
                        </a:rPr>
                        <a:t> </a:t>
                      </a:r>
                    </a:p>
                    <a:p>
                      <a:r>
                        <a:rPr lang="en-US" b="0" dirty="0">
                          <a:latin typeface="Helvetica" pitchFamily="2" charset="0"/>
                        </a:rPr>
                        <a:t>(JAK inhibitors)</a:t>
                      </a:r>
                    </a:p>
                  </a:txBody>
                  <a:tcPr/>
                </a:tc>
                <a:extLst>
                  <a:ext uri="{0D108BD9-81ED-4DB2-BD59-A6C34878D82A}">
                    <a16:rowId xmlns:a16="http://schemas.microsoft.com/office/drawing/2014/main" val="1907218099"/>
                  </a:ext>
                </a:extLst>
              </a:tr>
              <a:tr h="387613">
                <a:tc>
                  <a:txBody>
                    <a:bodyPr/>
                    <a:lstStyle/>
                    <a:p>
                      <a:endParaRPr lang="en-US">
                        <a:latin typeface="Helvetica" pitchFamily="2" charset="0"/>
                      </a:endParaRPr>
                    </a:p>
                  </a:txBody>
                  <a:tcPr/>
                </a:tc>
                <a:tc>
                  <a:txBody>
                    <a:bodyPr/>
                    <a:lstStyle/>
                    <a:p>
                      <a:r>
                        <a:rPr lang="en-US" dirty="0">
                          <a:latin typeface="Helvetica" pitchFamily="2" charset="0"/>
                        </a:rPr>
                        <a:t>Methotrexate</a:t>
                      </a:r>
                    </a:p>
                  </a:txBody>
                  <a:tcPr/>
                </a:tc>
                <a:tc>
                  <a:txBody>
                    <a:bodyPr/>
                    <a:lstStyle/>
                    <a:p>
                      <a:r>
                        <a:rPr lang="en-US" dirty="0">
                          <a:latin typeface="Helvetica" pitchFamily="2" charset="0"/>
                        </a:rPr>
                        <a:t>TNF inhibitors (5)</a:t>
                      </a:r>
                    </a:p>
                  </a:txBody>
                  <a:tcPr/>
                </a:tc>
                <a:tc>
                  <a:txBody>
                    <a:bodyPr/>
                    <a:lstStyle/>
                    <a:p>
                      <a:r>
                        <a:rPr lang="en-US" dirty="0">
                          <a:latin typeface="Helvetica" pitchFamily="2" charset="0"/>
                        </a:rPr>
                        <a:t>Tofacitinib</a:t>
                      </a:r>
                    </a:p>
                  </a:txBody>
                  <a:tcPr/>
                </a:tc>
                <a:extLst>
                  <a:ext uri="{0D108BD9-81ED-4DB2-BD59-A6C34878D82A}">
                    <a16:rowId xmlns:a16="http://schemas.microsoft.com/office/drawing/2014/main" val="3156091449"/>
                  </a:ext>
                </a:extLst>
              </a:tr>
              <a:tr h="387613">
                <a:tc>
                  <a:txBody>
                    <a:bodyPr/>
                    <a:lstStyle/>
                    <a:p>
                      <a:endParaRPr lang="en-US">
                        <a:latin typeface="Helvetica" pitchFamily="2" charset="0"/>
                      </a:endParaRPr>
                    </a:p>
                  </a:txBody>
                  <a:tcPr/>
                </a:tc>
                <a:tc>
                  <a:txBody>
                    <a:bodyPr/>
                    <a:lstStyle/>
                    <a:p>
                      <a:r>
                        <a:rPr lang="en-US" dirty="0">
                          <a:latin typeface="Helvetica" pitchFamily="2" charset="0"/>
                        </a:rPr>
                        <a:t>Leflunomide</a:t>
                      </a:r>
                    </a:p>
                  </a:txBody>
                  <a:tcPr/>
                </a:tc>
                <a:tc>
                  <a:txBody>
                    <a:bodyPr/>
                    <a:lstStyle/>
                    <a:p>
                      <a:r>
                        <a:rPr lang="en-US" dirty="0">
                          <a:latin typeface="Helvetica" pitchFamily="2" charset="0"/>
                        </a:rPr>
                        <a:t>IL6 inhibitors (2)</a:t>
                      </a:r>
                    </a:p>
                  </a:txBody>
                  <a:tcPr/>
                </a:tc>
                <a:tc>
                  <a:txBody>
                    <a:bodyPr/>
                    <a:lstStyle/>
                    <a:p>
                      <a:r>
                        <a:rPr lang="en-US" dirty="0">
                          <a:latin typeface="Helvetica" pitchFamily="2" charset="0"/>
                        </a:rPr>
                        <a:t>Baricitinib</a:t>
                      </a:r>
                    </a:p>
                  </a:txBody>
                  <a:tcPr/>
                </a:tc>
                <a:extLst>
                  <a:ext uri="{0D108BD9-81ED-4DB2-BD59-A6C34878D82A}">
                    <a16:rowId xmlns:a16="http://schemas.microsoft.com/office/drawing/2014/main" val="1296051527"/>
                  </a:ext>
                </a:extLst>
              </a:tr>
              <a:tr h="387613">
                <a:tc>
                  <a:txBody>
                    <a:bodyPr/>
                    <a:lstStyle/>
                    <a:p>
                      <a:endParaRPr lang="en-US">
                        <a:latin typeface="Helvetica" pitchFamily="2" charset="0"/>
                      </a:endParaRPr>
                    </a:p>
                  </a:txBody>
                  <a:tcPr/>
                </a:tc>
                <a:tc>
                  <a:txBody>
                    <a:bodyPr/>
                    <a:lstStyle/>
                    <a:p>
                      <a:r>
                        <a:rPr lang="en-US" dirty="0">
                          <a:latin typeface="Helvetica" pitchFamily="2" charset="0"/>
                        </a:rPr>
                        <a:t>Hydroxychloroquine</a:t>
                      </a:r>
                    </a:p>
                  </a:txBody>
                  <a:tcPr/>
                </a:tc>
                <a:tc>
                  <a:txBody>
                    <a:bodyPr/>
                    <a:lstStyle/>
                    <a:p>
                      <a:r>
                        <a:rPr lang="en-US" dirty="0">
                          <a:latin typeface="Helvetica" pitchFamily="2" charset="0"/>
                        </a:rPr>
                        <a:t>CTLA4 agonists (1)</a:t>
                      </a:r>
                    </a:p>
                  </a:txBody>
                  <a:tcPr/>
                </a:tc>
                <a:tc>
                  <a:txBody>
                    <a:bodyPr/>
                    <a:lstStyle/>
                    <a:p>
                      <a:r>
                        <a:rPr lang="en-US" dirty="0">
                          <a:latin typeface="Helvetica" pitchFamily="2" charset="0"/>
                        </a:rPr>
                        <a:t>Upadacitinib</a:t>
                      </a:r>
                    </a:p>
                  </a:txBody>
                  <a:tcPr/>
                </a:tc>
                <a:extLst>
                  <a:ext uri="{0D108BD9-81ED-4DB2-BD59-A6C34878D82A}">
                    <a16:rowId xmlns:a16="http://schemas.microsoft.com/office/drawing/2014/main" val="1963205905"/>
                  </a:ext>
                </a:extLst>
              </a:tr>
              <a:tr h="0">
                <a:tc>
                  <a:txBody>
                    <a:bodyPr/>
                    <a:lstStyle/>
                    <a:p>
                      <a:endParaRPr lang="en-US">
                        <a:latin typeface="Helvetica" pitchFamily="2" charset="0"/>
                      </a:endParaRPr>
                    </a:p>
                  </a:txBody>
                  <a:tcPr/>
                </a:tc>
                <a:tc>
                  <a:txBody>
                    <a:bodyPr/>
                    <a:lstStyle/>
                    <a:p>
                      <a:r>
                        <a:rPr lang="en-US" dirty="0">
                          <a:latin typeface="Helvetica" pitchFamily="2" charset="0"/>
                        </a:rPr>
                        <a:t>Sulfasalazine</a:t>
                      </a:r>
                    </a:p>
                  </a:txBody>
                  <a:tcPr/>
                </a:tc>
                <a:tc>
                  <a:txBody>
                    <a:bodyPr/>
                    <a:lstStyle/>
                    <a:p>
                      <a:r>
                        <a:rPr lang="en-US" dirty="0">
                          <a:latin typeface="Helvetica" pitchFamily="2" charset="0"/>
                        </a:rPr>
                        <a:t>CD20 inhibitors (1)</a:t>
                      </a:r>
                    </a:p>
                  </a:txBody>
                  <a:tcPr/>
                </a:tc>
                <a:tc>
                  <a:txBody>
                    <a:bodyPr/>
                    <a:lstStyle/>
                    <a:p>
                      <a:endParaRPr lang="en-US" dirty="0">
                        <a:latin typeface="Helvetica" pitchFamily="2" charset="0"/>
                      </a:endParaRPr>
                    </a:p>
                  </a:txBody>
                  <a:tcPr/>
                </a:tc>
                <a:extLst>
                  <a:ext uri="{0D108BD9-81ED-4DB2-BD59-A6C34878D82A}">
                    <a16:rowId xmlns:a16="http://schemas.microsoft.com/office/drawing/2014/main" val="1131318371"/>
                  </a:ext>
                </a:extLst>
              </a:tr>
            </a:tbl>
          </a:graphicData>
        </a:graphic>
      </p:graphicFrame>
      <p:sp>
        <p:nvSpPr>
          <p:cNvPr id="6" name="TextBox 5">
            <a:extLst>
              <a:ext uri="{FF2B5EF4-FFF2-40B4-BE49-F238E27FC236}">
                <a16:creationId xmlns:a16="http://schemas.microsoft.com/office/drawing/2014/main" id="{58DAEBCD-2B8C-1B08-FF3B-F2536436F5C0}"/>
              </a:ext>
            </a:extLst>
          </p:cNvPr>
          <p:cNvSpPr txBox="1"/>
          <p:nvPr/>
        </p:nvSpPr>
        <p:spPr>
          <a:xfrm>
            <a:off x="655092" y="1580606"/>
            <a:ext cx="5780172" cy="369332"/>
          </a:xfrm>
          <a:prstGeom prst="rect">
            <a:avLst/>
          </a:prstGeom>
          <a:noFill/>
        </p:spPr>
        <p:txBody>
          <a:bodyPr wrap="none" rtlCol="0">
            <a:spAutoFit/>
          </a:bodyPr>
          <a:lstStyle/>
          <a:p>
            <a:r>
              <a:rPr lang="en-US" b="1" dirty="0">
                <a:solidFill>
                  <a:schemeClr val="accent2"/>
                </a:solidFill>
                <a:latin typeface="+mj-lt"/>
              </a:rPr>
              <a:t>Disease-Modifying Antirheumatic Drugs (DMARDs)</a:t>
            </a:r>
          </a:p>
        </p:txBody>
      </p:sp>
      <p:sp>
        <p:nvSpPr>
          <p:cNvPr id="7" name="TextBox 6">
            <a:extLst>
              <a:ext uri="{FF2B5EF4-FFF2-40B4-BE49-F238E27FC236}">
                <a16:creationId xmlns:a16="http://schemas.microsoft.com/office/drawing/2014/main" id="{A9D480F5-B08E-357D-3AE3-3B5CB875F04A}"/>
              </a:ext>
            </a:extLst>
          </p:cNvPr>
          <p:cNvSpPr txBox="1"/>
          <p:nvPr/>
        </p:nvSpPr>
        <p:spPr>
          <a:xfrm flipH="1">
            <a:off x="700810" y="5016137"/>
            <a:ext cx="8417063" cy="1477328"/>
          </a:xfrm>
          <a:prstGeom prst="rect">
            <a:avLst/>
          </a:prstGeom>
          <a:noFill/>
        </p:spPr>
        <p:txBody>
          <a:bodyPr wrap="square" rtlCol="0">
            <a:spAutoFit/>
          </a:bodyPr>
          <a:lstStyle/>
          <a:p>
            <a:pPr marL="285750" indent="-285750">
              <a:buFontTx/>
              <a:buChar char="-"/>
            </a:pPr>
            <a:r>
              <a:rPr lang="en-US" dirty="0">
                <a:latin typeface="+mj-lt"/>
              </a:rPr>
              <a:t>Some of these agents can be used in combination</a:t>
            </a:r>
          </a:p>
          <a:p>
            <a:pPr marL="285750" indent="-285750">
              <a:buFontTx/>
              <a:buChar char="-"/>
            </a:pPr>
            <a:r>
              <a:rPr lang="en-US" dirty="0">
                <a:latin typeface="+mj-lt"/>
              </a:rPr>
              <a:t>There will never be a trial that compares head-to head all single agents and combinations</a:t>
            </a:r>
          </a:p>
          <a:p>
            <a:pPr marL="285750" indent="-285750">
              <a:buFontTx/>
              <a:buChar char="-"/>
            </a:pPr>
            <a:r>
              <a:rPr lang="en-US" dirty="0">
                <a:latin typeface="+mj-lt"/>
              </a:rPr>
              <a:t>Risks and benefits may vary across populations (e.g. young vs old)</a:t>
            </a:r>
          </a:p>
          <a:p>
            <a:pPr marL="285750" indent="-285750">
              <a:buFontTx/>
              <a:buChar char="-"/>
            </a:pPr>
            <a:r>
              <a:rPr lang="en-US" dirty="0">
                <a:latin typeface="+mj-lt"/>
              </a:rPr>
              <a:t>Other methods needed to assess comparative effectiveness</a:t>
            </a:r>
          </a:p>
        </p:txBody>
      </p:sp>
    </p:spTree>
    <p:extLst>
      <p:ext uri="{BB962C8B-B14F-4D97-AF65-F5344CB8AC3E}">
        <p14:creationId xmlns:p14="http://schemas.microsoft.com/office/powerpoint/2010/main" val="397871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4373B7-4247-2275-BE58-27EE71075B37}"/>
              </a:ext>
            </a:extLst>
          </p:cNvPr>
          <p:cNvSpPr>
            <a:spLocks noGrp="1"/>
          </p:cNvSpPr>
          <p:nvPr>
            <p:ph idx="1"/>
          </p:nvPr>
        </p:nvSpPr>
        <p:spPr/>
        <p:txBody>
          <a:bodyPr>
            <a:normAutofit/>
          </a:bodyPr>
          <a:lstStyle/>
          <a:p>
            <a:r>
              <a:rPr lang="en-US" sz="3600" dirty="0">
                <a:solidFill>
                  <a:schemeClr val="accent2"/>
                </a:solidFill>
              </a:rPr>
              <a:t>CER: </a:t>
            </a:r>
            <a:r>
              <a:rPr lang="en-US" sz="3600" dirty="0"/>
              <a:t>Comparative Effectiveness Research</a:t>
            </a:r>
          </a:p>
          <a:p>
            <a:endParaRPr lang="en-US" sz="3600" dirty="0"/>
          </a:p>
          <a:p>
            <a:r>
              <a:rPr lang="en-US" sz="3600" dirty="0">
                <a:solidFill>
                  <a:schemeClr val="accent2"/>
                </a:solidFill>
              </a:rPr>
              <a:t>PCOR: </a:t>
            </a:r>
            <a:r>
              <a:rPr lang="en-US" sz="3600" dirty="0"/>
              <a:t>Patient-Centered Outcomes Research</a:t>
            </a:r>
          </a:p>
          <a:p>
            <a:endParaRPr lang="en-US" sz="3600" dirty="0"/>
          </a:p>
          <a:p>
            <a:r>
              <a:rPr lang="en-US" sz="3600" dirty="0">
                <a:solidFill>
                  <a:schemeClr val="accent2"/>
                </a:solidFill>
              </a:rPr>
              <a:t>RWE: </a:t>
            </a:r>
            <a:r>
              <a:rPr lang="en-US" sz="3600" dirty="0"/>
              <a:t>Real-World Evidence</a:t>
            </a:r>
          </a:p>
        </p:txBody>
      </p:sp>
    </p:spTree>
    <p:extLst>
      <p:ext uri="{BB962C8B-B14F-4D97-AF65-F5344CB8AC3E}">
        <p14:creationId xmlns:p14="http://schemas.microsoft.com/office/powerpoint/2010/main" val="78417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06A5-0D71-EEA7-8E8E-197BD2F5A12A}"/>
              </a:ext>
            </a:extLst>
          </p:cNvPr>
          <p:cNvSpPr>
            <a:spLocks noGrp="1"/>
          </p:cNvSpPr>
          <p:nvPr>
            <p:ph type="title"/>
          </p:nvPr>
        </p:nvSpPr>
        <p:spPr/>
        <p:txBody>
          <a:bodyPr/>
          <a:lstStyle/>
          <a:p>
            <a:r>
              <a:rPr lang="en-US" dirty="0"/>
              <a:t>Patient Centered Outcomes Research (PCOR)</a:t>
            </a:r>
          </a:p>
        </p:txBody>
      </p:sp>
      <p:sp>
        <p:nvSpPr>
          <p:cNvPr id="3" name="Content Placeholder 2">
            <a:extLst>
              <a:ext uri="{FF2B5EF4-FFF2-40B4-BE49-F238E27FC236}">
                <a16:creationId xmlns:a16="http://schemas.microsoft.com/office/drawing/2014/main" id="{DBA3BFDC-2ED9-C4B6-191B-5BEC889A973A}"/>
              </a:ext>
            </a:extLst>
          </p:cNvPr>
          <p:cNvSpPr>
            <a:spLocks noGrp="1"/>
          </p:cNvSpPr>
          <p:nvPr>
            <p:ph idx="1"/>
          </p:nvPr>
        </p:nvSpPr>
        <p:spPr/>
        <p:txBody>
          <a:bodyPr/>
          <a:lstStyle/>
          <a:p>
            <a:pPr marL="0" indent="0">
              <a:buNone/>
              <a:defRPr/>
            </a:pPr>
            <a:r>
              <a:rPr lang="en-US" sz="2400" dirty="0">
                <a:solidFill>
                  <a:schemeClr val="accent2"/>
                </a:solidFill>
                <a:latin typeface="Helvetica" panose="020B0604020202020204" pitchFamily="34" charset="0"/>
                <a:cs typeface="Helvetica" panose="020B0604020202020204" pitchFamily="34" charset="0"/>
              </a:rPr>
              <a:t>Outcomes that matter to people</a:t>
            </a:r>
          </a:p>
          <a:p>
            <a:pPr marL="0" indent="0">
              <a:buNone/>
              <a:defRPr/>
            </a:pPr>
            <a:r>
              <a:rPr lang="en-US" sz="2400" dirty="0">
                <a:solidFill>
                  <a:schemeClr val="accent2"/>
                </a:solidFill>
                <a:latin typeface="Helvetica" panose="020B0604020202020204" pitchFamily="34" charset="0"/>
                <a:cs typeface="Helvetica" panose="020B0604020202020204" pitchFamily="34" charset="0"/>
              </a:rPr>
              <a:t>PCOR helps people make informed health care decisions and allows their voice to be heard in assessing the value of health care options</a:t>
            </a:r>
          </a:p>
          <a:p>
            <a:pPr marL="0" indent="0">
              <a:buNone/>
              <a:defRPr/>
            </a:pPr>
            <a:endParaRPr lang="en-US" sz="2000" b="0" dirty="0">
              <a:latin typeface="Helvetica" panose="020B0604020202020204" pitchFamily="34" charset="0"/>
              <a:cs typeface="Helvetica" panose="020B0604020202020204" pitchFamily="34" charset="0"/>
            </a:endParaRPr>
          </a:p>
          <a:p>
            <a:pPr marL="0" indent="0">
              <a:buNone/>
              <a:defRPr/>
            </a:pPr>
            <a:r>
              <a:rPr lang="en-US" sz="2400" b="0" u="sng" dirty="0">
                <a:solidFill>
                  <a:schemeClr val="accent2"/>
                </a:solidFill>
                <a:latin typeface="Helvetica" panose="020B0604020202020204" pitchFamily="34" charset="0"/>
                <a:cs typeface="Helvetica" panose="020B0604020202020204" pitchFamily="34" charset="0"/>
              </a:rPr>
              <a:t>Answers patient-focused questions:</a:t>
            </a:r>
          </a:p>
          <a:p>
            <a:pPr marL="342900" indent="-342900">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Given my personal characteristics, conditions and preferences, what should I expect will happen to me?</a:t>
            </a:r>
          </a:p>
          <a:p>
            <a:pPr marL="342900" indent="-342900">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What are my options and what are the benefits and harms of those options?</a:t>
            </a:r>
          </a:p>
          <a:p>
            <a:pPr marL="342900" indent="-342900">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What can I do to improve the outcomes that are most important to me?</a:t>
            </a:r>
          </a:p>
          <a:p>
            <a:pPr marL="342900" indent="-342900">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How can the health care system improve my chances of achieving the outcomes I prefer?</a:t>
            </a:r>
          </a:p>
          <a:p>
            <a:endParaRPr lang="en-US" dirty="0"/>
          </a:p>
        </p:txBody>
      </p:sp>
    </p:spTree>
    <p:extLst>
      <p:ext uri="{BB962C8B-B14F-4D97-AF65-F5344CB8AC3E}">
        <p14:creationId xmlns:p14="http://schemas.microsoft.com/office/powerpoint/2010/main" val="404499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7704-A7D8-002B-73A6-117C0F11759C}"/>
              </a:ext>
            </a:extLst>
          </p:cNvPr>
          <p:cNvSpPr>
            <a:spLocks noGrp="1"/>
          </p:cNvSpPr>
          <p:nvPr>
            <p:ph type="title"/>
          </p:nvPr>
        </p:nvSpPr>
        <p:spPr>
          <a:xfrm>
            <a:off x="655091" y="733425"/>
            <a:ext cx="11077249" cy="854075"/>
          </a:xfrm>
        </p:spPr>
        <p:txBody>
          <a:bodyPr>
            <a:normAutofit/>
          </a:bodyPr>
          <a:lstStyle/>
          <a:p>
            <a:r>
              <a:rPr lang="en-US" sz="4000" dirty="0"/>
              <a:t>Is all CER patient-centered?</a:t>
            </a:r>
          </a:p>
        </p:txBody>
      </p:sp>
      <p:sp>
        <p:nvSpPr>
          <p:cNvPr id="4" name="Content Placeholder 3">
            <a:extLst>
              <a:ext uri="{FF2B5EF4-FFF2-40B4-BE49-F238E27FC236}">
                <a16:creationId xmlns:a16="http://schemas.microsoft.com/office/drawing/2014/main" id="{051686C7-D3ED-186C-2B2C-46D8714D7B3B}"/>
              </a:ext>
            </a:extLst>
          </p:cNvPr>
          <p:cNvSpPr>
            <a:spLocks noGrp="1"/>
          </p:cNvSpPr>
          <p:nvPr>
            <p:ph idx="1"/>
          </p:nvPr>
        </p:nvSpPr>
        <p:spPr>
          <a:xfrm>
            <a:off x="655092" y="1786551"/>
            <a:ext cx="11077248" cy="3503906"/>
          </a:xfrm>
        </p:spPr>
        <p:txBody>
          <a:bodyPr/>
          <a:lstStyle/>
          <a:p>
            <a:endParaRPr lang="en-US" dirty="0">
              <a:solidFill>
                <a:schemeClr val="bg1">
                  <a:lumMod val="50000"/>
                </a:schemeClr>
              </a:solidFill>
            </a:endParaRPr>
          </a:p>
          <a:p>
            <a:endParaRPr lang="en-US" dirty="0">
              <a:solidFill>
                <a:schemeClr val="bg1">
                  <a:lumMod val="50000"/>
                </a:schemeClr>
              </a:solidFill>
            </a:endParaRPr>
          </a:p>
          <a:p>
            <a:r>
              <a:rPr lang="en-US" sz="4000" dirty="0">
                <a:solidFill>
                  <a:schemeClr val="bg1">
                    <a:lumMod val="50000"/>
                  </a:schemeClr>
                </a:solidFill>
              </a:rPr>
              <a:t>Not necessarily, in order for CER to be patient-centered, it needs to answer patient-focused research questions </a:t>
            </a:r>
          </a:p>
        </p:txBody>
      </p:sp>
    </p:spTree>
    <p:extLst>
      <p:ext uri="{BB962C8B-B14F-4D97-AF65-F5344CB8AC3E}">
        <p14:creationId xmlns:p14="http://schemas.microsoft.com/office/powerpoint/2010/main" val="164981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3897-ACFF-A885-E98E-BFABC960E3B6}"/>
              </a:ext>
            </a:extLst>
          </p:cNvPr>
          <p:cNvSpPr>
            <a:spLocks noGrp="1"/>
          </p:cNvSpPr>
          <p:nvPr>
            <p:ph type="title"/>
          </p:nvPr>
        </p:nvSpPr>
        <p:spPr/>
        <p:txBody>
          <a:bodyPr/>
          <a:lstStyle/>
          <a:p>
            <a:r>
              <a:rPr lang="en-US" dirty="0"/>
              <a:t>To respond to patients’ need, CER &amp; PCOR:</a:t>
            </a:r>
          </a:p>
        </p:txBody>
      </p:sp>
      <p:sp>
        <p:nvSpPr>
          <p:cNvPr id="3" name="Content Placeholder 2">
            <a:extLst>
              <a:ext uri="{FF2B5EF4-FFF2-40B4-BE49-F238E27FC236}">
                <a16:creationId xmlns:a16="http://schemas.microsoft.com/office/drawing/2014/main" id="{EBEAB3E7-9970-99A7-20DC-1264D476B3BC}"/>
              </a:ext>
            </a:extLst>
          </p:cNvPr>
          <p:cNvSpPr>
            <a:spLocks noGrp="1"/>
          </p:cNvSpPr>
          <p:nvPr>
            <p:ph idx="1"/>
          </p:nvPr>
        </p:nvSpPr>
        <p:spPr/>
        <p:txBody>
          <a:bodyPr>
            <a:normAutofit/>
          </a:bodyPr>
          <a:lstStyle/>
          <a:p>
            <a:pPr marL="342900" indent="-342900">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Assess the </a:t>
            </a:r>
            <a:r>
              <a:rPr lang="en-US" sz="2400" dirty="0">
                <a:solidFill>
                  <a:schemeClr val="accent1"/>
                </a:solidFill>
                <a:latin typeface="Helvetica" panose="020B0604020202020204" pitchFamily="34" charset="0"/>
                <a:cs typeface="Helvetica" panose="020B0604020202020204" pitchFamily="34" charset="0"/>
              </a:rPr>
              <a:t>benefits and harms of various alternative interventions to inform decision making</a:t>
            </a:r>
            <a:r>
              <a:rPr lang="en-US" sz="2400" b="0" dirty="0">
                <a:latin typeface="Helvetica" panose="020B0604020202020204" pitchFamily="34" charset="0"/>
                <a:cs typeface="Helvetica" panose="020B0604020202020204" pitchFamily="34" charset="0"/>
              </a:rPr>
              <a:t>, highlighting comparisons and outcomes that matter to people</a:t>
            </a:r>
          </a:p>
          <a:p>
            <a:pPr marL="342900" indent="-342900">
              <a:spcBef>
                <a:spcPts val="1600"/>
              </a:spcBef>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Inclusive of an individual's preferences, focusing on outcomes that </a:t>
            </a:r>
            <a:r>
              <a:rPr lang="en-US" sz="2400" dirty="0">
                <a:solidFill>
                  <a:schemeClr val="accent1"/>
                </a:solidFill>
                <a:latin typeface="Helvetica" panose="020B0604020202020204" pitchFamily="34" charset="0"/>
                <a:cs typeface="Helvetica" panose="020B0604020202020204" pitchFamily="34" charset="0"/>
              </a:rPr>
              <a:t>people notice and care about </a:t>
            </a:r>
          </a:p>
          <a:p>
            <a:pPr marL="342900" indent="-342900">
              <a:spcBef>
                <a:spcPts val="1600"/>
              </a:spcBef>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Incorporate a wide </a:t>
            </a:r>
            <a:r>
              <a:rPr lang="en-US" sz="2400" dirty="0">
                <a:solidFill>
                  <a:schemeClr val="accent1"/>
                </a:solidFill>
                <a:latin typeface="Helvetica" panose="020B0604020202020204" pitchFamily="34" charset="0"/>
                <a:cs typeface="Helvetica" panose="020B0604020202020204" pitchFamily="34" charset="0"/>
              </a:rPr>
              <a:t>variety of settings and diversity of participants</a:t>
            </a:r>
            <a:r>
              <a:rPr lang="en-US" sz="2400" b="0" dirty="0">
                <a:latin typeface="Helvetica" panose="020B0604020202020204" pitchFamily="34" charset="0"/>
                <a:cs typeface="Helvetica" panose="020B0604020202020204" pitchFamily="34" charset="0"/>
              </a:rPr>
              <a:t> to address individual differences and </a:t>
            </a:r>
            <a:r>
              <a:rPr lang="en-US" sz="2400" dirty="0">
                <a:solidFill>
                  <a:schemeClr val="accent1"/>
                </a:solidFill>
                <a:latin typeface="Helvetica" panose="020B0604020202020204" pitchFamily="34" charset="0"/>
                <a:cs typeface="Helvetica" panose="020B0604020202020204" pitchFamily="34" charset="0"/>
              </a:rPr>
              <a:t>barriers to implementation and dissemination</a:t>
            </a:r>
          </a:p>
          <a:p>
            <a:pPr marL="342900" indent="-342900">
              <a:spcBef>
                <a:spcPts val="1600"/>
              </a:spcBef>
              <a:buFont typeface="Arial" panose="020B0604020202020204" pitchFamily="34" charset="0"/>
              <a:buChar char="•"/>
              <a:defRPr/>
            </a:pPr>
            <a:r>
              <a:rPr lang="en-US" sz="2400" b="0" dirty="0">
                <a:latin typeface="Helvetica" panose="020B0604020202020204" pitchFamily="34" charset="0"/>
                <a:cs typeface="Helvetica" panose="020B0604020202020204" pitchFamily="34" charset="0"/>
              </a:rPr>
              <a:t>Investigate optimizing outcomes while addressing </a:t>
            </a:r>
            <a:r>
              <a:rPr lang="en-US" sz="2400" dirty="0">
                <a:solidFill>
                  <a:schemeClr val="accent1"/>
                </a:solidFill>
                <a:latin typeface="Helvetica" panose="020B0604020202020204" pitchFamily="34" charset="0"/>
                <a:cs typeface="Helvetica" panose="020B0604020202020204" pitchFamily="34" charset="0"/>
              </a:rPr>
              <a:t>burden to individuals, resources, and other stakeholder perspectives</a:t>
            </a:r>
          </a:p>
          <a:p>
            <a:endParaRPr lang="en-US" sz="2400" dirty="0"/>
          </a:p>
        </p:txBody>
      </p:sp>
    </p:spTree>
    <p:extLst>
      <p:ext uri="{BB962C8B-B14F-4D97-AF65-F5344CB8AC3E}">
        <p14:creationId xmlns:p14="http://schemas.microsoft.com/office/powerpoint/2010/main" val="168443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D66FBD-3956-E766-5227-3C4C5815D807}"/>
              </a:ext>
            </a:extLst>
          </p:cNvPr>
          <p:cNvSpPr>
            <a:spLocks noGrp="1"/>
          </p:cNvSpPr>
          <p:nvPr>
            <p:ph type="title"/>
          </p:nvPr>
        </p:nvSpPr>
        <p:spPr/>
        <p:txBody>
          <a:bodyPr/>
          <a:lstStyle/>
          <a:p>
            <a:r>
              <a:rPr lang="en-US" dirty="0"/>
              <a:t>CER Framework</a:t>
            </a:r>
          </a:p>
        </p:txBody>
      </p:sp>
      <p:pic>
        <p:nvPicPr>
          <p:cNvPr id="6" name="Picture 2">
            <a:extLst>
              <a:ext uri="{FF2B5EF4-FFF2-40B4-BE49-F238E27FC236}">
                <a16:creationId xmlns:a16="http://schemas.microsoft.com/office/drawing/2014/main" id="{D2C39417-622E-AF67-5288-104D64C08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581" y="1600200"/>
            <a:ext cx="5965135" cy="4005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a16="http://schemas.microsoft.com/office/drawing/2014/main" id="{74731ECD-B602-740A-E6E6-2961E3AEDEA6}"/>
              </a:ext>
            </a:extLst>
          </p:cNvPr>
          <p:cNvSpPr txBox="1"/>
          <p:nvPr/>
        </p:nvSpPr>
        <p:spPr>
          <a:xfrm>
            <a:off x="1452716" y="6354152"/>
            <a:ext cx="6096000" cy="261610"/>
          </a:xfrm>
          <a:prstGeom prst="rect">
            <a:avLst/>
          </a:prstGeom>
          <a:noFill/>
        </p:spPr>
        <p:txBody>
          <a:bodyPr wrap="square">
            <a:spAutoFit/>
          </a:bodyPr>
          <a:lstStyle/>
          <a:p>
            <a:r>
              <a:rPr lang="en-US" sz="1100" dirty="0" err="1">
                <a:latin typeface="Helvetica" panose="020B0604020202020204" pitchFamily="34" charset="0"/>
                <a:cs typeface="Helvetica" panose="020B0604020202020204" pitchFamily="34" charset="0"/>
              </a:rPr>
              <a:t>Krumholz</a:t>
            </a:r>
            <a:r>
              <a:rPr lang="en-US" sz="1100" dirty="0">
                <a:latin typeface="Helvetica" panose="020B0604020202020204" pitchFamily="34" charset="0"/>
                <a:cs typeface="Helvetica" panose="020B0604020202020204" pitchFamily="34" charset="0"/>
              </a:rPr>
              <a:t> HM. Real-world imperative of outcomes research. JAMA 2011:306(7):754-5</a:t>
            </a:r>
            <a:endParaRPr lang="en-US" sz="1100" dirty="0"/>
          </a:p>
        </p:txBody>
      </p:sp>
    </p:spTree>
    <p:extLst>
      <p:ext uri="{BB962C8B-B14F-4D97-AF65-F5344CB8AC3E}">
        <p14:creationId xmlns:p14="http://schemas.microsoft.com/office/powerpoint/2010/main" val="244329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Font typeface="Arial" panose="020B0604020202020204" pitchFamily="34" charset="0"/>
              <a:buChar char="•"/>
            </a:pPr>
            <a:r>
              <a:rPr lang="en-US" sz="2333" b="0" dirty="0">
                <a:solidFill>
                  <a:schemeClr val="accent2"/>
                </a:solidFill>
                <a:latin typeface="Helvetica" panose="020B0604020202020204" pitchFamily="34" charset="0"/>
                <a:cs typeface="Helvetica" panose="020B0604020202020204" pitchFamily="34" charset="0"/>
              </a:rPr>
              <a:t>Specific recommendations for researchers that designate requirements for PCOR best practices</a:t>
            </a:r>
          </a:p>
          <a:p>
            <a:pPr marL="342900" indent="-342900">
              <a:buFont typeface="Arial" panose="020B0604020202020204" pitchFamily="34" charset="0"/>
              <a:buChar char="•"/>
            </a:pPr>
            <a:r>
              <a:rPr lang="en-US" sz="2333" b="0" dirty="0">
                <a:solidFill>
                  <a:schemeClr val="accent2"/>
                </a:solidFill>
                <a:latin typeface="Helvetica" panose="020B0604020202020204" pitchFamily="34" charset="0"/>
                <a:cs typeface="Helvetica" panose="020B0604020202020204" pitchFamily="34" charset="0"/>
              </a:rPr>
              <a:t>Provide guidance in areas where there are either substantial deficiencies or inconsistences </a:t>
            </a:r>
          </a:p>
          <a:p>
            <a:pPr marL="512763" lvl="1" indent="-342900">
              <a:buFont typeface="System Font Regular"/>
              <a:buChar char="-"/>
            </a:pPr>
            <a:r>
              <a:rPr lang="en-US" sz="1933" dirty="0">
                <a:latin typeface="Helvetica" panose="020B0604020202020204" pitchFamily="34" charset="0"/>
                <a:cs typeface="Helvetica" panose="020B0604020202020204" pitchFamily="34" charset="0"/>
              </a:rPr>
              <a:t>How </a:t>
            </a:r>
            <a:r>
              <a:rPr lang="en-US" sz="1933" b="0" dirty="0">
                <a:latin typeface="Helvetica" panose="020B0604020202020204" pitchFamily="34" charset="0"/>
                <a:cs typeface="Helvetica" panose="020B0604020202020204" pitchFamily="34" charset="0"/>
              </a:rPr>
              <a:t>research question is selected, formulated, and addressed, and how the findings are reported</a:t>
            </a:r>
          </a:p>
          <a:p>
            <a:pPr marL="342900" indent="-342900">
              <a:buFont typeface="Arial" panose="020B0604020202020204" pitchFamily="34" charset="0"/>
              <a:buChar char="•"/>
            </a:pPr>
            <a:r>
              <a:rPr lang="en-US" sz="2333" b="0" dirty="0">
                <a:solidFill>
                  <a:schemeClr val="accent2"/>
                </a:solidFill>
                <a:latin typeface="Helvetica" panose="020B0604020202020204" pitchFamily="34" charset="0"/>
                <a:cs typeface="Helvetica" panose="020B0604020202020204" pitchFamily="34" charset="0"/>
              </a:rPr>
              <a:t>Designed to promote transparency</a:t>
            </a:r>
          </a:p>
          <a:p>
            <a:pPr marL="512763" lvl="1" indent="-342900">
              <a:buFont typeface="System Font Regular"/>
              <a:buChar char="-"/>
            </a:pPr>
            <a:r>
              <a:rPr lang="en-US" sz="1933" b="0" dirty="0">
                <a:latin typeface="Helvetica" panose="020B0604020202020204" pitchFamily="34" charset="0"/>
                <a:cs typeface="Helvetica" panose="020B0604020202020204" pitchFamily="34" charset="0"/>
              </a:rPr>
              <a:t>How properly to communicate-in both study protocols and published reports-exactly what was planned and what was done</a:t>
            </a:r>
          </a:p>
          <a:p>
            <a:pPr marL="342900" indent="-342900">
              <a:buFont typeface="Arial" panose="020B0604020202020204" pitchFamily="34" charset="0"/>
              <a:buChar char="•"/>
            </a:pPr>
            <a:r>
              <a:rPr lang="en-US" sz="2333" b="0" dirty="0">
                <a:solidFill>
                  <a:schemeClr val="accent2"/>
                </a:solidFill>
                <a:latin typeface="Helvetica" panose="020B0604020202020204" pitchFamily="34" charset="0"/>
                <a:cs typeface="Helvetica" panose="020B0604020202020204" pitchFamily="34" charset="0"/>
              </a:rPr>
              <a:t>Regularly updated</a:t>
            </a:r>
          </a:p>
        </p:txBody>
      </p:sp>
      <p:sp>
        <p:nvSpPr>
          <p:cNvPr id="8" name="Title 7">
            <a:extLst>
              <a:ext uri="{FF2B5EF4-FFF2-40B4-BE49-F238E27FC236}">
                <a16:creationId xmlns:a16="http://schemas.microsoft.com/office/drawing/2014/main" id="{FC8F1F93-EF68-D29B-EAB9-895DA7B23A5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PCORI Methodology Standards</a:t>
            </a:r>
            <a:endParaRPr lang="en-US" dirty="0"/>
          </a:p>
        </p:txBody>
      </p:sp>
      <p:sp>
        <p:nvSpPr>
          <p:cNvPr id="5" name="TextBox 4">
            <a:extLst>
              <a:ext uri="{FF2B5EF4-FFF2-40B4-BE49-F238E27FC236}">
                <a16:creationId xmlns:a16="http://schemas.microsoft.com/office/drawing/2014/main" id="{4E292208-F3BA-FD8C-E545-0000DA7ED92B}"/>
              </a:ext>
            </a:extLst>
          </p:cNvPr>
          <p:cNvSpPr txBox="1"/>
          <p:nvPr/>
        </p:nvSpPr>
        <p:spPr>
          <a:xfrm>
            <a:off x="340487" y="5955298"/>
            <a:ext cx="10903226" cy="338554"/>
          </a:xfrm>
          <a:prstGeom prst="rect">
            <a:avLst/>
          </a:prstGeom>
          <a:noFill/>
        </p:spPr>
        <p:txBody>
          <a:bodyPr wrap="square">
            <a:spAutoFit/>
          </a:bodyPr>
          <a:lstStyle/>
          <a:p>
            <a:r>
              <a:rPr lang="en-US" sz="1600" dirty="0">
                <a:solidFill>
                  <a:schemeClr val="accent2"/>
                </a:solidFill>
              </a:rPr>
              <a:t>https://</a:t>
            </a:r>
            <a:r>
              <a:rPr lang="en-US" sz="1600" dirty="0" err="1">
                <a:solidFill>
                  <a:schemeClr val="accent2"/>
                </a:solidFill>
              </a:rPr>
              <a:t>www.pcori.org</a:t>
            </a:r>
            <a:r>
              <a:rPr lang="en-US" sz="1600" dirty="0">
                <a:solidFill>
                  <a:schemeClr val="accent2"/>
                </a:solidFill>
              </a:rPr>
              <a:t>/research-related-projects/about-our-research/research-methodology/</a:t>
            </a:r>
            <a:r>
              <a:rPr lang="en-US" sz="1600" dirty="0" err="1">
                <a:solidFill>
                  <a:schemeClr val="accent2"/>
                </a:solidFill>
              </a:rPr>
              <a:t>pcori</a:t>
            </a:r>
            <a:r>
              <a:rPr lang="en-US" sz="1600" dirty="0">
                <a:solidFill>
                  <a:schemeClr val="accent2"/>
                </a:solidFill>
              </a:rPr>
              <a:t>-methodology-standards</a:t>
            </a:r>
          </a:p>
        </p:txBody>
      </p:sp>
    </p:spTree>
    <p:extLst>
      <p:ext uri="{BB962C8B-B14F-4D97-AF65-F5344CB8AC3E}">
        <p14:creationId xmlns:p14="http://schemas.microsoft.com/office/powerpoint/2010/main" val="417145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D398EF-D4A4-32AB-C3AD-92FCAFC7BF23}"/>
              </a:ext>
            </a:extLst>
          </p:cNvPr>
          <p:cNvSpPr>
            <a:spLocks noGrp="1"/>
          </p:cNvSpPr>
          <p:nvPr>
            <p:ph type="title"/>
          </p:nvPr>
        </p:nvSpPr>
        <p:spPr/>
        <p:txBody>
          <a:bodyPr/>
          <a:lstStyle/>
          <a:p>
            <a:r>
              <a:rPr lang="en-US" dirty="0">
                <a:solidFill>
                  <a:schemeClr val="accent6">
                    <a:lumMod val="60000"/>
                    <a:lumOff val="40000"/>
                  </a:schemeClr>
                </a:solidFill>
                <a:latin typeface="Arial" panose="020B0604020202020204" pitchFamily="34" charset="0"/>
                <a:cs typeface="Arial" panose="020B0604020202020204" pitchFamily="34" charset="0"/>
              </a:rPr>
              <a:t>PCORI Methodology Standards</a:t>
            </a:r>
            <a:br>
              <a:rPr lang="en-US" dirty="0">
                <a:solidFill>
                  <a:schemeClr val="accent6">
                    <a:lumMod val="60000"/>
                    <a:lumOff val="40000"/>
                  </a:schemeClr>
                </a:solidFill>
                <a:latin typeface="Arial" panose="020B0604020202020204" pitchFamily="34" charset="0"/>
                <a:cs typeface="Arial" panose="020B0604020202020204" pitchFamily="34" charset="0"/>
              </a:rPr>
            </a:br>
            <a:endParaRPr lang="en-US" dirty="0">
              <a:solidFill>
                <a:schemeClr val="accent6">
                  <a:lumMod val="60000"/>
                  <a:lumOff val="40000"/>
                </a:schemeClr>
              </a:solidFill>
            </a:endParaRPr>
          </a:p>
        </p:txBody>
      </p:sp>
      <p:sp>
        <p:nvSpPr>
          <p:cNvPr id="2" name="Content Placeholder 1"/>
          <p:cNvSpPr>
            <a:spLocks noGrp="1"/>
          </p:cNvSpPr>
          <p:nvPr>
            <p:ph idx="1"/>
          </p:nvPr>
        </p:nvSpPr>
        <p:spPr/>
        <p:txBody>
          <a:bodyPr>
            <a:normAutofit/>
          </a:bodyPr>
          <a:lstStyle/>
          <a:p>
            <a:r>
              <a:rPr lang="en-US" sz="2583" dirty="0">
                <a:solidFill>
                  <a:schemeClr val="accent3"/>
                </a:solidFill>
                <a:latin typeface="Helvetica" panose="020B0604020202020204" pitchFamily="34" charset="0"/>
                <a:cs typeface="Helvetica" panose="020B0604020202020204" pitchFamily="34" charset="0"/>
              </a:rPr>
              <a:t>Guidance in 17 areas, for a total of 67 standards</a:t>
            </a:r>
          </a:p>
          <a:p>
            <a:endParaRPr lang="en-US" sz="2583" dirty="0">
              <a:solidFill>
                <a:schemeClr val="accent3"/>
              </a:solidFill>
              <a:latin typeface="Helvetica" panose="020B0604020202020204" pitchFamily="34" charset="0"/>
              <a:cs typeface="Helvetica" panose="020B0604020202020204" pitchFamily="34" charset="0"/>
            </a:endParaRPr>
          </a:p>
          <a:p>
            <a:pPr>
              <a:lnSpc>
                <a:spcPct val="100000"/>
              </a:lnSpc>
            </a:pPr>
            <a:r>
              <a:rPr lang="en-US" sz="2800" dirty="0"/>
              <a:t>Cross-Cutting Standards for Patient-Centered Comparative Clinical Effectiveness Research (CER)*</a:t>
            </a:r>
            <a:br>
              <a:rPr lang="en-US" sz="3600" dirty="0"/>
            </a:br>
            <a:r>
              <a:rPr lang="en-US" sz="2800" b="0" dirty="0"/>
              <a:t>1. </a:t>
            </a:r>
            <a:r>
              <a:rPr lang="en-US" sz="2800" b="0" dirty="0">
                <a:hlinkClick r:id="rId3"/>
              </a:rPr>
              <a:t>Formulating Research Questions</a:t>
            </a:r>
            <a:br>
              <a:rPr lang="en-US" sz="3600" dirty="0"/>
            </a:br>
            <a:r>
              <a:rPr lang="en-US" sz="2800" b="0" dirty="0"/>
              <a:t>2. </a:t>
            </a:r>
            <a:r>
              <a:rPr lang="en-US" sz="2800" b="0" dirty="0">
                <a:hlinkClick r:id="rId4"/>
              </a:rPr>
              <a:t>Patient Centeredness</a:t>
            </a:r>
            <a:br>
              <a:rPr lang="en-US" sz="3600" dirty="0"/>
            </a:br>
            <a:r>
              <a:rPr lang="en-US" sz="2800" b="0" dirty="0"/>
              <a:t>3. </a:t>
            </a:r>
            <a:r>
              <a:rPr lang="en-US" sz="2800" b="0" dirty="0">
                <a:hlinkClick r:id="rId5"/>
              </a:rPr>
              <a:t>Data Integrity and Rigorous Analyses</a:t>
            </a:r>
            <a:br>
              <a:rPr lang="en-US" sz="3600" dirty="0"/>
            </a:br>
            <a:r>
              <a:rPr lang="en-US" sz="2800" b="0" dirty="0"/>
              <a:t>4. </a:t>
            </a:r>
            <a:r>
              <a:rPr lang="en-US" sz="2800" b="0" dirty="0">
                <a:hlinkClick r:id="rId6"/>
              </a:rPr>
              <a:t>Preventing and Handling Missing Data</a:t>
            </a:r>
            <a:br>
              <a:rPr lang="en-US" sz="3600" dirty="0"/>
            </a:br>
            <a:r>
              <a:rPr lang="en-US" sz="2800" b="0" dirty="0"/>
              <a:t>5. </a:t>
            </a:r>
            <a:r>
              <a:rPr lang="en-US" sz="2800" b="0" dirty="0">
                <a:hlinkClick r:id="rId7"/>
              </a:rPr>
              <a:t>Heterogeneity of Treatment Effects (HTE)</a:t>
            </a:r>
            <a:br>
              <a:rPr lang="en-US" sz="3600" dirty="0"/>
            </a:br>
            <a:r>
              <a:rPr lang="en-US" sz="2800" b="0" dirty="0"/>
              <a:t>6. </a:t>
            </a:r>
            <a:r>
              <a:rPr lang="en-US" sz="2800" b="0" dirty="0">
                <a:hlinkClick r:id="rId8"/>
              </a:rPr>
              <a:t>Usual Care (UC) as a Comparator</a:t>
            </a:r>
            <a:endParaRPr lang="en-US" sz="3200" dirty="0">
              <a:solidFill>
                <a:schemeClr val="tx2"/>
              </a:solidFill>
              <a:latin typeface="Helvetica" panose="020B0604020202020204" pitchFamily="34" charset="0"/>
              <a:cs typeface="Helvetica" panose="020B0604020202020204" pitchFamily="34" charset="0"/>
            </a:endParaRPr>
          </a:p>
        </p:txBody>
      </p:sp>
      <p:sp>
        <p:nvSpPr>
          <p:cNvPr id="4" name="TextBox 3"/>
          <p:cNvSpPr txBox="1"/>
          <p:nvPr/>
        </p:nvSpPr>
        <p:spPr>
          <a:xfrm>
            <a:off x="7679630" y="6467089"/>
            <a:ext cx="4512371" cy="327988"/>
          </a:xfrm>
          <a:prstGeom prst="rect">
            <a:avLst/>
          </a:prstGeom>
          <a:noFill/>
        </p:spPr>
        <p:txBody>
          <a:bodyPr wrap="square" lIns="108852" tIns="54426" rIns="108852" bIns="54426" rtlCol="0">
            <a:spAutoFit/>
          </a:bodyPr>
          <a:lstStyle/>
          <a:p>
            <a:r>
              <a:rPr lang="en-US" sz="1417" dirty="0">
                <a:solidFill>
                  <a:schemeClr val="tx2"/>
                </a:solidFill>
                <a:latin typeface="Helvetica" panose="020B0604020202020204" pitchFamily="34" charset="0"/>
                <a:cs typeface="Helvetica" panose="020B0604020202020204" pitchFamily="34" charset="0"/>
              </a:rPr>
              <a:t>Source: PCORI methodology report, November 2013</a:t>
            </a:r>
          </a:p>
        </p:txBody>
      </p:sp>
    </p:spTree>
    <p:extLst>
      <p:ext uri="{BB962C8B-B14F-4D97-AF65-F5344CB8AC3E}">
        <p14:creationId xmlns:p14="http://schemas.microsoft.com/office/powerpoint/2010/main" val="41247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8C8F-DEF9-6319-8F2C-6BB881053444}"/>
              </a:ext>
            </a:extLst>
          </p:cNvPr>
          <p:cNvSpPr>
            <a:spLocks noGrp="1"/>
          </p:cNvSpPr>
          <p:nvPr>
            <p:ph type="title"/>
          </p:nvPr>
        </p:nvSpPr>
        <p:spPr/>
        <p:txBody>
          <a:bodyPr/>
          <a:lstStyle/>
          <a:p>
            <a:r>
              <a:rPr lang="en-US" dirty="0"/>
              <a:t>Standards for Specific Study Designs and Methods</a:t>
            </a:r>
          </a:p>
        </p:txBody>
      </p:sp>
      <p:sp>
        <p:nvSpPr>
          <p:cNvPr id="3" name="Content Placeholder 2">
            <a:extLst>
              <a:ext uri="{FF2B5EF4-FFF2-40B4-BE49-F238E27FC236}">
                <a16:creationId xmlns:a16="http://schemas.microsoft.com/office/drawing/2014/main" id="{35FE942F-9F4F-AD44-27C2-E2491F1C4CDC}"/>
              </a:ext>
            </a:extLst>
          </p:cNvPr>
          <p:cNvSpPr>
            <a:spLocks noGrp="1"/>
          </p:cNvSpPr>
          <p:nvPr>
            <p:ph idx="1"/>
          </p:nvPr>
        </p:nvSpPr>
        <p:spPr/>
        <p:txBody>
          <a:bodyPr>
            <a:normAutofit/>
          </a:bodyPr>
          <a:lstStyle/>
          <a:p>
            <a:pPr>
              <a:lnSpc>
                <a:spcPct val="100000"/>
              </a:lnSpc>
              <a:spcBef>
                <a:spcPts val="400"/>
              </a:spcBef>
            </a:pPr>
            <a:br>
              <a:rPr lang="en-US" sz="2400" dirty="0"/>
            </a:br>
            <a:r>
              <a:rPr lang="en-US" sz="2400" b="0" dirty="0"/>
              <a:t>7. </a:t>
            </a:r>
            <a:r>
              <a:rPr lang="en-US" sz="2400" b="0" dirty="0">
                <a:hlinkClick r:id="rId2"/>
              </a:rPr>
              <a:t>Standards for Data Registries</a:t>
            </a:r>
            <a:br>
              <a:rPr lang="en-US" sz="2400" dirty="0"/>
            </a:br>
            <a:r>
              <a:rPr lang="en-US" sz="2400" b="0" dirty="0"/>
              <a:t>8. </a:t>
            </a:r>
            <a:r>
              <a:rPr lang="en-US" sz="2400" b="0" dirty="0">
                <a:hlinkClick r:id="rId3"/>
              </a:rPr>
              <a:t>Standards for Data Networks as Research-Facilitating Structures</a:t>
            </a:r>
            <a:br>
              <a:rPr lang="en-US" sz="2400" dirty="0"/>
            </a:br>
            <a:r>
              <a:rPr lang="en-US" sz="2400" b="0" dirty="0"/>
              <a:t>9. </a:t>
            </a:r>
            <a:r>
              <a:rPr lang="en-US" sz="2400" b="0" dirty="0">
                <a:hlinkClick r:id="rId4"/>
              </a:rPr>
              <a:t>Standards for Causal Inference Methods</a:t>
            </a:r>
            <a:br>
              <a:rPr lang="en-US" sz="2400" dirty="0"/>
            </a:br>
            <a:r>
              <a:rPr lang="en-US" sz="2400" b="0" dirty="0"/>
              <a:t>10. </a:t>
            </a:r>
            <a:r>
              <a:rPr lang="en-US" sz="2400" b="0" dirty="0">
                <a:hlinkClick r:id="rId5"/>
              </a:rPr>
              <a:t>Standards for Adaptive and Bayesian Trial Designs</a:t>
            </a:r>
            <a:br>
              <a:rPr lang="en-US" sz="2400" dirty="0"/>
            </a:br>
            <a:r>
              <a:rPr lang="en-US" sz="2400" b="0" dirty="0"/>
              <a:t>11. </a:t>
            </a:r>
            <a:r>
              <a:rPr lang="en-US" sz="2400" b="0" dirty="0">
                <a:hlinkClick r:id="rId6"/>
              </a:rPr>
              <a:t>Standards for Studies of Medical Tests</a:t>
            </a:r>
            <a:br>
              <a:rPr lang="en-US" sz="2400" dirty="0"/>
            </a:br>
            <a:r>
              <a:rPr lang="en-US" sz="2400" b="0" dirty="0"/>
              <a:t>12. </a:t>
            </a:r>
            <a:r>
              <a:rPr lang="en-US" sz="2400" b="0" dirty="0">
                <a:hlinkClick r:id="rId7"/>
              </a:rPr>
              <a:t>Standards for Systematic Reviews</a:t>
            </a:r>
            <a:br>
              <a:rPr lang="en-US" sz="2400" dirty="0"/>
            </a:br>
            <a:r>
              <a:rPr lang="en-US" sz="2400" b="0" dirty="0"/>
              <a:t>13. </a:t>
            </a:r>
            <a:r>
              <a:rPr lang="en-US" sz="2400" b="0" dirty="0">
                <a:hlinkClick r:id="rId8"/>
              </a:rPr>
              <a:t>Standards on Research Designs Using Clusters</a:t>
            </a:r>
            <a:br>
              <a:rPr lang="en-US" sz="2400" dirty="0"/>
            </a:br>
            <a:r>
              <a:rPr lang="en-US" sz="2400" b="0" dirty="0"/>
              <a:t>14. </a:t>
            </a:r>
            <a:r>
              <a:rPr lang="en-US" sz="2400" b="0" dirty="0">
                <a:hlinkClick r:id="rId9"/>
              </a:rPr>
              <a:t>Standards for Studies of Complex Interventions</a:t>
            </a:r>
            <a:br>
              <a:rPr lang="en-US" sz="2400" dirty="0"/>
            </a:br>
            <a:r>
              <a:rPr lang="en-US" sz="2400" b="0" dirty="0"/>
              <a:t>15. </a:t>
            </a:r>
            <a:r>
              <a:rPr lang="en-US" sz="2400" b="0" dirty="0">
                <a:hlinkClick r:id="rId10"/>
              </a:rPr>
              <a:t>Standards for Qualitative Methods</a:t>
            </a:r>
            <a:br>
              <a:rPr lang="en-US" sz="2400" dirty="0"/>
            </a:br>
            <a:r>
              <a:rPr lang="en-US" sz="2400" b="0" dirty="0"/>
              <a:t>16. </a:t>
            </a:r>
            <a:r>
              <a:rPr lang="en-US" sz="2400" b="0" dirty="0">
                <a:hlinkClick r:id="rId11"/>
              </a:rPr>
              <a:t>Standards for Mixed Methods Research</a:t>
            </a:r>
            <a:br>
              <a:rPr lang="en-US" sz="2400" dirty="0"/>
            </a:br>
            <a:r>
              <a:rPr lang="en-US" sz="2400" b="0" dirty="0"/>
              <a:t>17. </a:t>
            </a:r>
            <a:r>
              <a:rPr lang="en-US" sz="2400" b="0" dirty="0">
                <a:hlinkClick r:id="rId12"/>
              </a:rPr>
              <a:t>Standards for Individual Participant-Level Data Meta-Analysis (IPD-MA)</a:t>
            </a:r>
            <a:endParaRPr lang="en-US" sz="2400" dirty="0"/>
          </a:p>
        </p:txBody>
      </p:sp>
    </p:spTree>
    <p:extLst>
      <p:ext uri="{BB962C8B-B14F-4D97-AF65-F5344CB8AC3E}">
        <p14:creationId xmlns:p14="http://schemas.microsoft.com/office/powerpoint/2010/main" val="354816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F04B-40F5-D964-B7D0-936E922AFCC5}"/>
              </a:ext>
            </a:extLst>
          </p:cNvPr>
          <p:cNvSpPr>
            <a:spLocks noGrp="1"/>
          </p:cNvSpPr>
          <p:nvPr>
            <p:ph type="title"/>
          </p:nvPr>
        </p:nvSpPr>
        <p:spPr/>
        <p:txBody>
          <a:bodyPr>
            <a:normAutofit/>
          </a:bodyPr>
          <a:lstStyle/>
          <a:p>
            <a:r>
              <a:rPr lang="en-US" sz="3200" dirty="0"/>
              <a:t>How to Develop a Research Question: PICOTS</a:t>
            </a:r>
          </a:p>
        </p:txBody>
      </p:sp>
      <p:sp>
        <p:nvSpPr>
          <p:cNvPr id="3" name="Content Placeholder 2">
            <a:extLst>
              <a:ext uri="{FF2B5EF4-FFF2-40B4-BE49-F238E27FC236}">
                <a16:creationId xmlns:a16="http://schemas.microsoft.com/office/drawing/2014/main" id="{F90D2167-AB34-A542-42B2-DE9D6B48DD4F}"/>
              </a:ext>
            </a:extLst>
          </p:cNvPr>
          <p:cNvSpPr>
            <a:spLocks noGrp="1"/>
          </p:cNvSpPr>
          <p:nvPr>
            <p:ph idx="1"/>
          </p:nvPr>
        </p:nvSpPr>
        <p:spPr>
          <a:xfrm>
            <a:off x="655092" y="1830352"/>
            <a:ext cx="11077248" cy="4646648"/>
          </a:xfrm>
        </p:spPr>
        <p:txBody>
          <a:bodyPr>
            <a:normAutofit/>
          </a:bodyPr>
          <a:lstStyle/>
          <a:p>
            <a:pPr marL="342900" indent="-342900">
              <a:buFont typeface="Arial" panose="020B0604020202020204" pitchFamily="34" charset="0"/>
              <a:buChar char="•"/>
            </a:pPr>
            <a:r>
              <a:rPr lang="en-US" sz="3200" dirty="0">
                <a:solidFill>
                  <a:schemeClr val="accent2"/>
                </a:solidFill>
              </a:rPr>
              <a:t>P	</a:t>
            </a:r>
            <a:r>
              <a:rPr lang="en-US" sz="3200" dirty="0"/>
              <a:t>Population  	(who)</a:t>
            </a:r>
            <a:endParaRPr lang="en-US" sz="3200" dirty="0">
              <a:solidFill>
                <a:schemeClr val="accent2"/>
              </a:solidFill>
            </a:endParaRPr>
          </a:p>
          <a:p>
            <a:pPr marL="342900" indent="-342900">
              <a:buFont typeface="Arial" panose="020B0604020202020204" pitchFamily="34" charset="0"/>
              <a:buChar char="•"/>
            </a:pPr>
            <a:r>
              <a:rPr lang="en-US" sz="3200" dirty="0">
                <a:solidFill>
                  <a:schemeClr val="accent2"/>
                </a:solidFill>
              </a:rPr>
              <a:t>I	</a:t>
            </a:r>
            <a:r>
              <a:rPr lang="en-US" sz="3200" dirty="0"/>
              <a:t>Intervention 	(what are we examining)</a:t>
            </a:r>
            <a:endParaRPr lang="en-US" sz="3200" dirty="0">
              <a:solidFill>
                <a:schemeClr val="accent2"/>
              </a:solidFill>
            </a:endParaRPr>
          </a:p>
          <a:p>
            <a:pPr marL="342900" indent="-342900">
              <a:buFont typeface="Arial" panose="020B0604020202020204" pitchFamily="34" charset="0"/>
              <a:buChar char="•"/>
            </a:pPr>
            <a:r>
              <a:rPr lang="en-US" sz="3200" dirty="0">
                <a:solidFill>
                  <a:schemeClr val="accent2"/>
                </a:solidFill>
              </a:rPr>
              <a:t>C	</a:t>
            </a:r>
            <a:r>
              <a:rPr lang="en-US" sz="3200" dirty="0"/>
              <a:t>Comparator   	(compared to)</a:t>
            </a:r>
            <a:endParaRPr lang="en-US" sz="3200" dirty="0">
              <a:solidFill>
                <a:schemeClr val="accent2"/>
              </a:solidFill>
            </a:endParaRPr>
          </a:p>
          <a:p>
            <a:pPr marL="342900" indent="-342900">
              <a:buFont typeface="Arial" panose="020B0604020202020204" pitchFamily="34" charset="0"/>
              <a:buChar char="•"/>
            </a:pPr>
            <a:r>
              <a:rPr lang="en-US" sz="3200" dirty="0">
                <a:solidFill>
                  <a:schemeClr val="accent2"/>
                </a:solidFill>
              </a:rPr>
              <a:t>O	</a:t>
            </a:r>
            <a:r>
              <a:rPr lang="en-US" sz="3200" dirty="0"/>
              <a:t>Outcome  	(what happens)</a:t>
            </a:r>
            <a:endParaRPr lang="en-US" sz="3200" dirty="0">
              <a:solidFill>
                <a:schemeClr val="accent2"/>
              </a:solidFill>
            </a:endParaRPr>
          </a:p>
          <a:p>
            <a:pPr marL="342900" indent="-342900">
              <a:buFont typeface="Arial" panose="020B0604020202020204" pitchFamily="34" charset="0"/>
              <a:buChar char="•"/>
            </a:pPr>
            <a:r>
              <a:rPr lang="en-US" sz="3200" dirty="0">
                <a:solidFill>
                  <a:schemeClr val="accent2"/>
                </a:solidFill>
              </a:rPr>
              <a:t>T	</a:t>
            </a:r>
            <a:r>
              <a:rPr lang="en-US" sz="3200" dirty="0"/>
              <a:t>Timing  		(when)</a:t>
            </a:r>
            <a:endParaRPr lang="en-US" sz="3200" dirty="0">
              <a:solidFill>
                <a:schemeClr val="accent2"/>
              </a:solidFill>
            </a:endParaRPr>
          </a:p>
          <a:p>
            <a:pPr marL="342900" indent="-342900">
              <a:buFont typeface="Arial" panose="020B0604020202020204" pitchFamily="34" charset="0"/>
              <a:buChar char="•"/>
            </a:pPr>
            <a:r>
              <a:rPr lang="en-US" sz="3200" dirty="0">
                <a:solidFill>
                  <a:schemeClr val="accent2"/>
                </a:solidFill>
              </a:rPr>
              <a:t>S	</a:t>
            </a:r>
            <a:r>
              <a:rPr lang="en-US" sz="3200" dirty="0"/>
              <a:t>Setting 		(where)</a:t>
            </a:r>
          </a:p>
          <a:p>
            <a:pPr marL="342900" indent="-342900">
              <a:buFont typeface="Arial" panose="020B0604020202020204" pitchFamily="34" charset="0"/>
              <a:buChar char="•"/>
            </a:pPr>
            <a:endParaRPr lang="en-US" sz="3200" dirty="0"/>
          </a:p>
        </p:txBody>
      </p:sp>
    </p:spTree>
    <p:extLst>
      <p:ext uri="{BB962C8B-B14F-4D97-AF65-F5344CB8AC3E}">
        <p14:creationId xmlns:p14="http://schemas.microsoft.com/office/powerpoint/2010/main" val="16940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CDC5-9EC7-BDBA-E63A-B1E44A12D8FA}"/>
              </a:ext>
            </a:extLst>
          </p:cNvPr>
          <p:cNvSpPr>
            <a:spLocks noGrp="1"/>
          </p:cNvSpPr>
          <p:nvPr>
            <p:ph type="title"/>
          </p:nvPr>
        </p:nvSpPr>
        <p:spPr/>
        <p:txBody>
          <a:bodyPr/>
          <a:lstStyle/>
          <a:p>
            <a:r>
              <a:rPr lang="en-US" dirty="0"/>
              <a:t>PCORI Standards for Formulating Research Questions</a:t>
            </a:r>
          </a:p>
        </p:txBody>
      </p:sp>
      <p:sp>
        <p:nvSpPr>
          <p:cNvPr id="3" name="Content Placeholder 2">
            <a:extLst>
              <a:ext uri="{FF2B5EF4-FFF2-40B4-BE49-F238E27FC236}">
                <a16:creationId xmlns:a16="http://schemas.microsoft.com/office/drawing/2014/main" id="{BD9ADB32-ABDE-1B3B-E0F2-9DDD3B1AA8DA}"/>
              </a:ext>
            </a:extLst>
          </p:cNvPr>
          <p:cNvSpPr>
            <a:spLocks noGrp="1"/>
          </p:cNvSpPr>
          <p:nvPr>
            <p:ph idx="1"/>
          </p:nvPr>
        </p:nvSpPr>
        <p:spPr/>
        <p:txBody>
          <a:bodyPr>
            <a:normAutofit/>
          </a:bodyPr>
          <a:lstStyle/>
          <a:p>
            <a:pPr marL="457200" indent="-457200">
              <a:buAutoNum type="arabicPeriod"/>
            </a:pPr>
            <a:r>
              <a:rPr lang="en-US" sz="2400" dirty="0"/>
              <a:t>Identify gaps in evidence</a:t>
            </a:r>
          </a:p>
          <a:p>
            <a:pPr marL="457200" indent="-457200">
              <a:buAutoNum type="arabicPeriod"/>
            </a:pPr>
            <a:r>
              <a:rPr lang="en-US" sz="2400" dirty="0"/>
              <a:t>Develop a formal study protocol</a:t>
            </a:r>
          </a:p>
          <a:p>
            <a:pPr marL="457200" indent="-457200">
              <a:buAutoNum type="arabicPeriod"/>
            </a:pPr>
            <a:r>
              <a:rPr lang="en-US" sz="2400" dirty="0"/>
              <a:t>Identify specific populations and health decisions affected by the research</a:t>
            </a:r>
          </a:p>
          <a:p>
            <a:pPr marL="457200" indent="-457200">
              <a:buAutoNum type="arabicPeriod"/>
            </a:pPr>
            <a:r>
              <a:rPr lang="en-US" sz="2400" dirty="0"/>
              <a:t>Identify and assess participant subgroups</a:t>
            </a:r>
          </a:p>
          <a:p>
            <a:pPr marL="457200" indent="-457200">
              <a:buAutoNum type="arabicPeriod"/>
            </a:pPr>
            <a:r>
              <a:rPr lang="en-US" sz="2400" dirty="0"/>
              <a:t>Select appropriate interventions and comparators</a:t>
            </a:r>
          </a:p>
          <a:p>
            <a:pPr marL="457200" indent="-457200">
              <a:buAutoNum type="arabicPeriod"/>
            </a:pPr>
            <a:r>
              <a:rPr lang="en-US" sz="2400" dirty="0"/>
              <a:t>Measure outcomes that people representing the population of interest notice and care about</a:t>
            </a:r>
          </a:p>
        </p:txBody>
      </p:sp>
    </p:spTree>
    <p:extLst>
      <p:ext uri="{BB962C8B-B14F-4D97-AF65-F5344CB8AC3E}">
        <p14:creationId xmlns:p14="http://schemas.microsoft.com/office/powerpoint/2010/main" val="223097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7B7BD-8DEC-7E4B-3A2B-241A24AF30A1}"/>
              </a:ext>
            </a:extLst>
          </p:cNvPr>
          <p:cNvSpPr>
            <a:spLocks noGrp="1"/>
          </p:cNvSpPr>
          <p:nvPr>
            <p:ph type="title"/>
          </p:nvPr>
        </p:nvSpPr>
        <p:spPr/>
        <p:txBody>
          <a:bodyPr/>
          <a:lstStyle/>
          <a:p>
            <a:r>
              <a:rPr lang="en-US" dirty="0"/>
              <a:t>PCORI Standards for Patient Centeredness</a:t>
            </a:r>
          </a:p>
        </p:txBody>
      </p:sp>
      <p:sp>
        <p:nvSpPr>
          <p:cNvPr id="3" name="Content Placeholder 2">
            <a:extLst>
              <a:ext uri="{FF2B5EF4-FFF2-40B4-BE49-F238E27FC236}">
                <a16:creationId xmlns:a16="http://schemas.microsoft.com/office/drawing/2014/main" id="{218231E8-3BD4-4793-36E7-84483BB9C140}"/>
              </a:ext>
            </a:extLst>
          </p:cNvPr>
          <p:cNvSpPr>
            <a:spLocks noGrp="1"/>
          </p:cNvSpPr>
          <p:nvPr>
            <p:ph idx="1"/>
          </p:nvPr>
        </p:nvSpPr>
        <p:spPr/>
        <p:txBody>
          <a:bodyPr>
            <a:normAutofit/>
          </a:bodyPr>
          <a:lstStyle/>
          <a:p>
            <a:pPr marL="457200" indent="-457200">
              <a:buAutoNum type="arabicPeriod"/>
            </a:pPr>
            <a:r>
              <a:rPr lang="en-US" sz="2400" dirty="0"/>
              <a:t>Engage people representing the population of interest and other relevant stakeholders in ways that are appropriate and necessary in a given research context</a:t>
            </a:r>
          </a:p>
          <a:p>
            <a:pPr marL="457200" indent="-457200">
              <a:buAutoNum type="arabicPeriod"/>
            </a:pPr>
            <a:r>
              <a:rPr lang="en-US" sz="2400" dirty="0"/>
              <a:t>Identify, select, recruit, and retain study participants representative of the spectrum of the population of interest and ensure that data are collected thoroughly and systematically from all study participants</a:t>
            </a:r>
          </a:p>
          <a:p>
            <a:pPr marL="457200" indent="-457200">
              <a:buAutoNum type="arabicPeriod"/>
            </a:pPr>
            <a:r>
              <a:rPr lang="en-US" sz="2400" dirty="0"/>
              <a:t>Use patient-reported outcomes when patients or people at risk of a condition are the best source of information for outcomes of interest</a:t>
            </a:r>
          </a:p>
          <a:p>
            <a:pPr marL="457200" indent="-457200">
              <a:buAutoNum type="arabicPeriod"/>
            </a:pPr>
            <a:r>
              <a:rPr lang="en-US" sz="2400" dirty="0"/>
              <a:t>Support dissemination and implementation of study results</a:t>
            </a:r>
          </a:p>
        </p:txBody>
      </p:sp>
    </p:spTree>
    <p:extLst>
      <p:ext uri="{BB962C8B-B14F-4D97-AF65-F5344CB8AC3E}">
        <p14:creationId xmlns:p14="http://schemas.microsoft.com/office/powerpoint/2010/main" val="287825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52009-EABE-C871-2863-716AD2847DE1}"/>
              </a:ext>
            </a:extLst>
          </p:cNvPr>
          <p:cNvSpPr>
            <a:spLocks noGrp="1"/>
          </p:cNvSpPr>
          <p:nvPr>
            <p:ph type="title"/>
          </p:nvPr>
        </p:nvSpPr>
        <p:spPr/>
        <p:txBody>
          <a:bodyPr/>
          <a:lstStyle/>
          <a:p>
            <a:r>
              <a:rPr lang="en-US" dirty="0"/>
              <a:t>Comparative Effectiveness Research (CER)</a:t>
            </a:r>
          </a:p>
        </p:txBody>
      </p:sp>
      <p:sp>
        <p:nvSpPr>
          <p:cNvPr id="3" name="Content Placeholder 2">
            <a:extLst>
              <a:ext uri="{FF2B5EF4-FFF2-40B4-BE49-F238E27FC236}">
                <a16:creationId xmlns:a16="http://schemas.microsoft.com/office/drawing/2014/main" id="{B1D0261C-28A3-C503-A5A1-638D5159FE01}"/>
              </a:ext>
            </a:extLst>
          </p:cNvPr>
          <p:cNvSpPr>
            <a:spLocks noGrp="1"/>
          </p:cNvSpPr>
          <p:nvPr>
            <p:ph idx="1"/>
          </p:nvPr>
        </p:nvSpPr>
        <p:spPr/>
        <p:txBody>
          <a:bodyPr>
            <a:normAutofit/>
          </a:bodyPr>
          <a:lstStyle/>
          <a:p>
            <a:pPr marL="342900" indent="-342900">
              <a:buFont typeface="Arial" panose="020B0604020202020204" pitchFamily="34" charset="0"/>
              <a:buChar char="•"/>
            </a:pPr>
            <a:r>
              <a:rPr lang="en-US" b="0" dirty="0">
                <a:solidFill>
                  <a:srgbClr val="39424F"/>
                </a:solidFill>
              </a:rPr>
              <a:t>Patient Centered Outcomes Research Institute (2010) </a:t>
            </a:r>
            <a:r>
              <a:rPr lang="en-US" b="0" dirty="0" err="1">
                <a:solidFill>
                  <a:schemeClr val="accent2"/>
                </a:solidFill>
              </a:rPr>
              <a:t>pcori.org</a:t>
            </a:r>
            <a:r>
              <a:rPr lang="en-US" b="0" dirty="0">
                <a:solidFill>
                  <a:schemeClr val="accent2"/>
                </a:solidFill>
              </a:rPr>
              <a:t> </a:t>
            </a:r>
          </a:p>
          <a:p>
            <a:pPr marL="342900" indent="-342900">
              <a:buFont typeface="Arial" panose="020B0604020202020204" pitchFamily="34" charset="0"/>
              <a:buChar char="•"/>
            </a:pPr>
            <a:r>
              <a:rPr lang="en-US" b="0" dirty="0">
                <a:solidFill>
                  <a:srgbClr val="39424F"/>
                </a:solidFill>
              </a:rPr>
              <a:t>Aim: </a:t>
            </a:r>
            <a:r>
              <a:rPr lang="en-US" sz="2000" b="0" dirty="0">
                <a:latin typeface="Helvetica" panose="020B0604020202020204" pitchFamily="34" charset="0"/>
                <a:cs typeface="Helvetica" panose="020B0604020202020204" pitchFamily="34" charset="0"/>
              </a:rPr>
              <a:t>to inform healthcare decisions by providing evidence on the benefits and harms of different alternatives</a:t>
            </a:r>
            <a:endParaRPr lang="en-US" b="0" dirty="0"/>
          </a:p>
          <a:p>
            <a:pPr marL="342900" indent="-342900">
              <a:buFont typeface="Arial" panose="020B0604020202020204" pitchFamily="34" charset="0"/>
              <a:buChar char="•"/>
            </a:pPr>
            <a:r>
              <a:rPr lang="en-US" b="0" i="0" dirty="0">
                <a:solidFill>
                  <a:srgbClr val="39424F"/>
                </a:solidFill>
                <a:effectLst/>
              </a:rPr>
              <a:t>CER compares the </a:t>
            </a:r>
            <a:r>
              <a:rPr lang="en-US" b="0" i="0" dirty="0">
                <a:solidFill>
                  <a:schemeClr val="accent2"/>
                </a:solidFill>
                <a:effectLst/>
              </a:rPr>
              <a:t>effectiveness</a:t>
            </a:r>
            <a:r>
              <a:rPr lang="en-US" b="0" i="0" dirty="0">
                <a:solidFill>
                  <a:srgbClr val="39424F"/>
                </a:solidFill>
                <a:effectLst/>
              </a:rPr>
              <a:t> of </a:t>
            </a:r>
            <a:r>
              <a:rPr lang="en-US" b="0" i="0" dirty="0">
                <a:solidFill>
                  <a:schemeClr val="accent2"/>
                </a:solidFill>
                <a:effectLst/>
              </a:rPr>
              <a:t>two or more interventions </a:t>
            </a:r>
            <a:r>
              <a:rPr lang="en-US" b="0" i="0" dirty="0">
                <a:solidFill>
                  <a:srgbClr val="39424F"/>
                </a:solidFill>
                <a:effectLst/>
              </a:rPr>
              <a:t>or approaches to health care, examining their risks and benefits</a:t>
            </a:r>
          </a:p>
          <a:p>
            <a:pPr marL="342900" indent="-342900">
              <a:buFont typeface="Arial" panose="020B0604020202020204" pitchFamily="34" charset="0"/>
              <a:buChar char="•"/>
            </a:pPr>
            <a:r>
              <a:rPr lang="en-US" b="0" i="0" dirty="0">
                <a:solidFill>
                  <a:srgbClr val="39424F"/>
                </a:solidFill>
                <a:effectLst/>
              </a:rPr>
              <a:t>CER findings assist clinicians, patients, and other stakeholders in making informed decisions that improve health care</a:t>
            </a:r>
          </a:p>
          <a:p>
            <a:pPr marL="342900" indent="-342900">
              <a:buFont typeface="Arial" panose="020B0604020202020204" pitchFamily="34" charset="0"/>
              <a:buChar char="•"/>
            </a:pPr>
            <a:r>
              <a:rPr lang="en-US" b="0" i="0" dirty="0">
                <a:solidFill>
                  <a:srgbClr val="39424F"/>
                </a:solidFill>
                <a:effectLst/>
              </a:rPr>
              <a:t>It can both validate a particular intervention and identify which treatments best meet a certain population’s needs</a:t>
            </a:r>
          </a:p>
          <a:p>
            <a:pPr marL="342900" indent="-342900">
              <a:buFont typeface="Arial" panose="020B0604020202020204" pitchFamily="34" charset="0"/>
              <a:buChar char="•"/>
            </a:pPr>
            <a:endParaRPr lang="en-US" b="0" dirty="0">
              <a:solidFill>
                <a:srgbClr val="39424F"/>
              </a:solidFill>
            </a:endParaRPr>
          </a:p>
          <a:p>
            <a:r>
              <a:rPr lang="en-US" b="0" dirty="0">
                <a:solidFill>
                  <a:srgbClr val="39424F"/>
                </a:solidFill>
              </a:rPr>
              <a:t>		</a:t>
            </a:r>
            <a:r>
              <a:rPr lang="en-US" sz="2800" b="0" dirty="0">
                <a:solidFill>
                  <a:srgbClr val="39424F"/>
                </a:solidFill>
              </a:rPr>
              <a:t>Difference between </a:t>
            </a:r>
            <a:r>
              <a:rPr lang="en-US" sz="2800" dirty="0">
                <a:solidFill>
                  <a:schemeClr val="accent2"/>
                </a:solidFill>
              </a:rPr>
              <a:t>efficacy</a:t>
            </a:r>
            <a:r>
              <a:rPr lang="en-US" sz="2800" b="0" dirty="0">
                <a:solidFill>
                  <a:srgbClr val="39424F"/>
                </a:solidFill>
              </a:rPr>
              <a:t> &amp; </a:t>
            </a:r>
            <a:r>
              <a:rPr lang="en-US" sz="2800" dirty="0">
                <a:solidFill>
                  <a:schemeClr val="accent2"/>
                </a:solidFill>
              </a:rPr>
              <a:t>effectiveness</a:t>
            </a:r>
            <a:endParaRPr lang="en-US" dirty="0">
              <a:solidFill>
                <a:schemeClr val="accent2"/>
              </a:solidFill>
            </a:endParaRPr>
          </a:p>
        </p:txBody>
      </p:sp>
    </p:spTree>
    <p:extLst>
      <p:ext uri="{BB962C8B-B14F-4D97-AF65-F5344CB8AC3E}">
        <p14:creationId xmlns:p14="http://schemas.microsoft.com/office/powerpoint/2010/main" val="320943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A198-1534-6819-6752-FCDF2DDCD6FE}"/>
              </a:ext>
            </a:extLst>
          </p:cNvPr>
          <p:cNvSpPr>
            <a:spLocks noGrp="1"/>
          </p:cNvSpPr>
          <p:nvPr>
            <p:ph type="title"/>
          </p:nvPr>
        </p:nvSpPr>
        <p:spPr/>
        <p:txBody>
          <a:bodyPr/>
          <a:lstStyle/>
          <a:p>
            <a:r>
              <a:rPr lang="en-US" dirty="0"/>
              <a:t>References</a:t>
            </a:r>
          </a:p>
        </p:txBody>
      </p:sp>
      <p:sp>
        <p:nvSpPr>
          <p:cNvPr id="4" name="TextBox 3">
            <a:extLst>
              <a:ext uri="{FF2B5EF4-FFF2-40B4-BE49-F238E27FC236}">
                <a16:creationId xmlns:a16="http://schemas.microsoft.com/office/drawing/2014/main" id="{E9D2166C-A51B-8F67-A09D-FA269E7B58AA}"/>
              </a:ext>
            </a:extLst>
          </p:cNvPr>
          <p:cNvSpPr txBox="1"/>
          <p:nvPr/>
        </p:nvSpPr>
        <p:spPr>
          <a:xfrm>
            <a:off x="655092" y="1526864"/>
            <a:ext cx="11077248" cy="3970318"/>
          </a:xfrm>
          <a:prstGeom prst="rect">
            <a:avLst/>
          </a:prstGeom>
          <a:noFill/>
        </p:spPr>
        <p:txBody>
          <a:bodyPr wrap="square">
            <a:spAutoFit/>
          </a:bodyPr>
          <a:lstStyle/>
          <a:p>
            <a:pPr>
              <a:spcBef>
                <a:spcPts val="1200"/>
              </a:spcBef>
            </a:pPr>
            <a:r>
              <a:rPr lang="en-US" sz="1600" b="0" i="0" dirty="0">
                <a:effectLst/>
                <a:latin typeface="+mj-lt"/>
              </a:rPr>
              <a:t>Schaumberg DA, McDonald L, Shah S, Stokes M, Nordstrom BL, </a:t>
            </a:r>
            <a:r>
              <a:rPr lang="en-US" sz="1600" b="0" i="0" dirty="0" err="1">
                <a:effectLst/>
                <a:latin typeface="+mj-lt"/>
              </a:rPr>
              <a:t>Ramagopalan</a:t>
            </a:r>
            <a:r>
              <a:rPr lang="en-US" sz="1600" b="0" i="0" dirty="0">
                <a:effectLst/>
                <a:latin typeface="+mj-lt"/>
              </a:rPr>
              <a:t> SV. Evaluation of comparative effectiveness research: a practical tool. J Comp Eff Res. 2018 May;7(5):503-515. </a:t>
            </a:r>
            <a:r>
              <a:rPr lang="en-US" sz="1600" b="0" i="0" dirty="0" err="1">
                <a:effectLst/>
                <a:latin typeface="+mj-lt"/>
              </a:rPr>
              <a:t>doi</a:t>
            </a:r>
            <a:r>
              <a:rPr lang="en-US" sz="1600" b="0" i="0" dirty="0">
                <a:effectLst/>
                <a:latin typeface="+mj-lt"/>
              </a:rPr>
              <a:t>: 10.2217/cer-2018-0007. </a:t>
            </a:r>
            <a:r>
              <a:rPr lang="en-US" sz="1600" b="0" i="0" dirty="0" err="1">
                <a:effectLst/>
                <a:latin typeface="+mj-lt"/>
              </a:rPr>
              <a:t>Epub</a:t>
            </a:r>
            <a:r>
              <a:rPr lang="en-US" sz="1600" b="0" i="0" dirty="0">
                <a:effectLst/>
                <a:latin typeface="+mj-lt"/>
              </a:rPr>
              <a:t> 2018 Feb 21. PMID: 29463115.</a:t>
            </a:r>
          </a:p>
          <a:p>
            <a:pPr>
              <a:spcBef>
                <a:spcPts val="1200"/>
              </a:spcBef>
            </a:pPr>
            <a:r>
              <a:rPr lang="en-US" sz="1600" b="0" i="0" dirty="0" err="1">
                <a:effectLst/>
                <a:latin typeface="+mj-lt"/>
              </a:rPr>
              <a:t>Djulbegovic</a:t>
            </a:r>
            <a:r>
              <a:rPr lang="en-US" sz="1600" b="0" i="0" dirty="0">
                <a:effectLst/>
                <a:latin typeface="+mj-lt"/>
              </a:rPr>
              <a:t> B, </a:t>
            </a:r>
            <a:r>
              <a:rPr lang="en-US" sz="1600" b="0" i="0" dirty="0" err="1">
                <a:effectLst/>
                <a:latin typeface="+mj-lt"/>
              </a:rPr>
              <a:t>Guyatt</a:t>
            </a:r>
            <a:r>
              <a:rPr lang="en-US" sz="1600" b="0" i="0" dirty="0">
                <a:effectLst/>
                <a:latin typeface="+mj-lt"/>
              </a:rPr>
              <a:t> GH. Progress in evidence-based medicine: a quarter century on. Lancet. 2017 Jul 22;390(10092):415-423. </a:t>
            </a:r>
            <a:r>
              <a:rPr lang="en-US" sz="1600" b="0" i="0" dirty="0" err="1">
                <a:effectLst/>
                <a:latin typeface="+mj-lt"/>
              </a:rPr>
              <a:t>doi</a:t>
            </a:r>
            <a:r>
              <a:rPr lang="en-US" sz="1600" b="0" i="0" dirty="0">
                <a:effectLst/>
                <a:latin typeface="+mj-lt"/>
              </a:rPr>
              <a:t>: 10.1016/S0140-6736(16)31592-6. </a:t>
            </a:r>
            <a:r>
              <a:rPr lang="en-US" sz="1600" b="0" i="0" dirty="0" err="1">
                <a:effectLst/>
                <a:latin typeface="+mj-lt"/>
              </a:rPr>
              <a:t>Epub</a:t>
            </a:r>
            <a:r>
              <a:rPr lang="en-US" sz="1600" b="0" i="0" dirty="0">
                <a:effectLst/>
                <a:latin typeface="+mj-lt"/>
              </a:rPr>
              <a:t> 2017 Feb 17. PMID: 28215660.</a:t>
            </a:r>
          </a:p>
          <a:p>
            <a:pPr>
              <a:spcBef>
                <a:spcPts val="1200"/>
              </a:spcBef>
            </a:pPr>
            <a:r>
              <a:rPr lang="en-US" sz="1600" b="0" i="0" dirty="0" err="1">
                <a:effectLst/>
                <a:latin typeface="+mj-lt"/>
              </a:rPr>
              <a:t>Vandenbroucke</a:t>
            </a:r>
            <a:r>
              <a:rPr lang="en-US" sz="1600" b="0" i="0" dirty="0">
                <a:effectLst/>
                <a:latin typeface="+mj-lt"/>
              </a:rPr>
              <a:t> JP, Pearce N. From ideas to studies: how to get ideas and sharpen them into research questions. Clin Epidemiol. 2018 Mar 6;10:253-264. </a:t>
            </a:r>
            <a:r>
              <a:rPr lang="en-US" sz="1600" b="0" i="0" dirty="0" err="1">
                <a:effectLst/>
                <a:latin typeface="+mj-lt"/>
              </a:rPr>
              <a:t>doi</a:t>
            </a:r>
            <a:r>
              <a:rPr lang="en-US" sz="1600" b="0" i="0" dirty="0">
                <a:effectLst/>
                <a:latin typeface="+mj-lt"/>
              </a:rPr>
              <a:t>: 10.2147/CLEP.S142940. PMID: 29563838; PMCID: PMC5846748.</a:t>
            </a:r>
            <a:r>
              <a:rPr lang="en-US" sz="1600" b="0" i="0" dirty="0">
                <a:effectLst/>
                <a:latin typeface="Courier New" panose="02070309020205020404" pitchFamily="49" charset="0"/>
              </a:rPr>
              <a:t> </a:t>
            </a:r>
          </a:p>
          <a:p>
            <a:pPr>
              <a:spcBef>
                <a:spcPts val="1200"/>
              </a:spcBef>
            </a:pPr>
            <a:r>
              <a:rPr lang="en-US" sz="1600" dirty="0">
                <a:latin typeface="+mj-lt"/>
                <a:cs typeface="Helvetica" panose="020B0604020202020204" pitchFamily="34" charset="0"/>
              </a:rPr>
              <a:t>Methodological Standards and Patient-Centeredness in Comparative Effectiveness Research The PCORI Perspective. </a:t>
            </a:r>
            <a:r>
              <a:rPr lang="en-US" sz="1600" i="1" dirty="0">
                <a:latin typeface="+mj-lt"/>
                <a:cs typeface="Helvetica" panose="020B0604020202020204" pitchFamily="34" charset="0"/>
              </a:rPr>
              <a:t>JAMA. </a:t>
            </a:r>
            <a:r>
              <a:rPr lang="en-US" sz="1600" dirty="0">
                <a:latin typeface="+mj-lt"/>
                <a:cs typeface="Helvetica" panose="020B0604020202020204" pitchFamily="34" charset="0"/>
              </a:rPr>
              <a:t>2012;307(15):1636-1640.</a:t>
            </a:r>
          </a:p>
          <a:p>
            <a:pPr>
              <a:spcBef>
                <a:spcPts val="1200"/>
              </a:spcBef>
            </a:pPr>
            <a:r>
              <a:rPr lang="en-US" sz="1600" dirty="0">
                <a:latin typeface="+mj-lt"/>
                <a:cs typeface="Helvetica" panose="020B0604020202020204" pitchFamily="34" charset="0"/>
              </a:rPr>
              <a:t>https://</a:t>
            </a:r>
            <a:r>
              <a:rPr lang="en-US" sz="1600" dirty="0" err="1">
                <a:latin typeface="+mj-lt"/>
                <a:cs typeface="Helvetica" panose="020B0604020202020204" pitchFamily="34" charset="0"/>
              </a:rPr>
              <a:t>www.pcori.org</a:t>
            </a:r>
            <a:r>
              <a:rPr lang="en-US" sz="1600" dirty="0">
                <a:latin typeface="+mj-lt"/>
                <a:cs typeface="Helvetica" panose="020B0604020202020204" pitchFamily="34" charset="0"/>
              </a:rPr>
              <a:t>/research-related-projects/about-our-research/research-methodology/</a:t>
            </a:r>
            <a:r>
              <a:rPr lang="en-US" sz="1600" dirty="0" err="1">
                <a:latin typeface="+mj-lt"/>
                <a:cs typeface="Helvetica" panose="020B0604020202020204" pitchFamily="34" charset="0"/>
              </a:rPr>
              <a:t>pcori</a:t>
            </a:r>
            <a:r>
              <a:rPr lang="en-US" sz="1600" dirty="0">
                <a:latin typeface="+mj-lt"/>
                <a:cs typeface="Helvetica" panose="020B0604020202020204" pitchFamily="34" charset="0"/>
              </a:rPr>
              <a:t>-methodology-standards</a:t>
            </a:r>
          </a:p>
          <a:p>
            <a:pPr>
              <a:spcBef>
                <a:spcPts val="1200"/>
              </a:spcBef>
            </a:pPr>
            <a:endParaRPr lang="en-US" sz="1600" b="0" i="0" dirty="0">
              <a:solidFill>
                <a:srgbClr val="222222"/>
              </a:solidFill>
              <a:effectLst/>
              <a:latin typeface="Courier New" panose="02070309020205020404" pitchFamily="49" charset="0"/>
            </a:endParaRPr>
          </a:p>
          <a:p>
            <a:pPr>
              <a:spcBef>
                <a:spcPts val="1200"/>
              </a:spcBef>
            </a:pPr>
            <a:endParaRPr lang="en-US" sz="1600" dirty="0">
              <a:latin typeface="+mj-lt"/>
            </a:endParaRPr>
          </a:p>
        </p:txBody>
      </p:sp>
    </p:spTree>
    <p:extLst>
      <p:ext uri="{BB962C8B-B14F-4D97-AF65-F5344CB8AC3E}">
        <p14:creationId xmlns:p14="http://schemas.microsoft.com/office/powerpoint/2010/main" val="160768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8877C0-14A4-3046-4E72-8FDAE9AEDCB2}"/>
              </a:ext>
            </a:extLst>
          </p:cNvPr>
          <p:cNvSpPr>
            <a:spLocks noGrp="1"/>
          </p:cNvSpPr>
          <p:nvPr>
            <p:ph type="title"/>
          </p:nvPr>
        </p:nvSpPr>
        <p:spPr/>
        <p:txBody>
          <a:bodyPr>
            <a:normAutofit/>
          </a:bodyPr>
          <a:lstStyle/>
          <a:p>
            <a:r>
              <a:rPr lang="en-US" sz="3200" dirty="0"/>
              <a:t>Efficacy vs Effectiveness</a:t>
            </a:r>
          </a:p>
        </p:txBody>
      </p:sp>
      <p:sp>
        <p:nvSpPr>
          <p:cNvPr id="6" name="Content Placeholder 5">
            <a:extLst>
              <a:ext uri="{FF2B5EF4-FFF2-40B4-BE49-F238E27FC236}">
                <a16:creationId xmlns:a16="http://schemas.microsoft.com/office/drawing/2014/main" id="{C97B7FB2-1B2B-CD53-2D34-C31C303983A1}"/>
              </a:ext>
            </a:extLst>
          </p:cNvPr>
          <p:cNvSpPr>
            <a:spLocks noGrp="1"/>
          </p:cNvSpPr>
          <p:nvPr>
            <p:ph sz="half" idx="1"/>
          </p:nvPr>
        </p:nvSpPr>
        <p:spPr>
          <a:ln w="12700">
            <a:solidFill>
              <a:schemeClr val="tx1"/>
            </a:solidFill>
          </a:ln>
        </p:spPr>
        <p:txBody>
          <a:bodyPr lIns="182880" tIns="182880" rIns="182880" bIns="182880">
            <a:normAutofit/>
          </a:bodyPr>
          <a:lstStyle/>
          <a:p>
            <a:r>
              <a:rPr lang="en-US" sz="3200" dirty="0">
                <a:solidFill>
                  <a:schemeClr val="accent2"/>
                </a:solidFill>
              </a:rPr>
              <a:t>Efficacy</a:t>
            </a:r>
          </a:p>
          <a:p>
            <a:r>
              <a:rPr lang="en-US" sz="3200" dirty="0"/>
              <a:t>Performance of an intervention under ideal circumstances</a:t>
            </a:r>
          </a:p>
          <a:p>
            <a:endParaRPr lang="en-US" sz="3200" dirty="0"/>
          </a:p>
          <a:p>
            <a:r>
              <a:rPr lang="en-US" sz="3200" dirty="0">
                <a:solidFill>
                  <a:schemeClr val="accent2"/>
                </a:solidFill>
              </a:rPr>
              <a:t>CAN</a:t>
            </a:r>
            <a:r>
              <a:rPr lang="en-US" sz="3200" dirty="0"/>
              <a:t> it work?</a:t>
            </a:r>
          </a:p>
        </p:txBody>
      </p:sp>
      <p:sp>
        <p:nvSpPr>
          <p:cNvPr id="7" name="Content Placeholder 6">
            <a:extLst>
              <a:ext uri="{FF2B5EF4-FFF2-40B4-BE49-F238E27FC236}">
                <a16:creationId xmlns:a16="http://schemas.microsoft.com/office/drawing/2014/main" id="{35B005A1-D738-6804-9D9F-5791D8D0D429}"/>
              </a:ext>
            </a:extLst>
          </p:cNvPr>
          <p:cNvSpPr>
            <a:spLocks noGrp="1"/>
          </p:cNvSpPr>
          <p:nvPr>
            <p:ph sz="half" idx="2"/>
          </p:nvPr>
        </p:nvSpPr>
        <p:spPr>
          <a:ln w="12700">
            <a:solidFill>
              <a:schemeClr val="tx1"/>
            </a:solidFill>
          </a:ln>
        </p:spPr>
        <p:txBody>
          <a:bodyPr lIns="182880" tIns="182880" rIns="182880" bIns="182880">
            <a:normAutofit/>
          </a:bodyPr>
          <a:lstStyle/>
          <a:p>
            <a:r>
              <a:rPr lang="en-US" sz="3200" dirty="0">
                <a:solidFill>
                  <a:schemeClr val="accent2"/>
                </a:solidFill>
              </a:rPr>
              <a:t>Effectiveness</a:t>
            </a:r>
          </a:p>
          <a:p>
            <a:r>
              <a:rPr lang="en-US" sz="3200" dirty="0"/>
              <a:t>Performance of an intervention in the ‘real-world’, in the community</a:t>
            </a:r>
          </a:p>
          <a:p>
            <a:endParaRPr lang="en-US" sz="3200" dirty="0"/>
          </a:p>
          <a:p>
            <a:r>
              <a:rPr lang="en-US" sz="3200" dirty="0">
                <a:solidFill>
                  <a:schemeClr val="accent2"/>
                </a:solidFill>
              </a:rPr>
              <a:t>DOES</a:t>
            </a:r>
            <a:r>
              <a:rPr lang="en-US" sz="3200" dirty="0"/>
              <a:t> it work?</a:t>
            </a:r>
          </a:p>
          <a:p>
            <a:endParaRPr lang="en-US" sz="3200" dirty="0"/>
          </a:p>
        </p:txBody>
      </p:sp>
    </p:spTree>
    <p:extLst>
      <p:ext uri="{BB962C8B-B14F-4D97-AF65-F5344CB8AC3E}">
        <p14:creationId xmlns:p14="http://schemas.microsoft.com/office/powerpoint/2010/main" val="20693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a:bodyPr>
          <a:lstStyle/>
          <a:p>
            <a:r>
              <a:rPr lang="es-CL" altLang="en-US" sz="3200" dirty="0"/>
              <a:t>Community Effectiveness</a:t>
            </a:r>
          </a:p>
        </p:txBody>
      </p:sp>
      <p:sp>
        <p:nvSpPr>
          <p:cNvPr id="2" name="Content Placeholder 1"/>
          <p:cNvSpPr>
            <a:spLocks noGrp="1"/>
          </p:cNvSpPr>
          <p:nvPr>
            <p:ph idx="1"/>
          </p:nvPr>
        </p:nvSpPr>
        <p:spPr>
          <a:xfrm>
            <a:off x="655092" y="2211352"/>
            <a:ext cx="9443065" cy="4646648"/>
          </a:xfrm>
        </p:spPr>
        <p:txBody>
          <a:bodyPr>
            <a:normAutofit/>
          </a:bodyPr>
          <a:lstStyle/>
          <a:p>
            <a:pPr marL="169863" lvl="2" indent="0" algn="ctr">
              <a:spcBef>
                <a:spcPts val="1100"/>
              </a:spcBef>
              <a:buNone/>
            </a:pPr>
            <a:r>
              <a:rPr lang="en-US" sz="3600" dirty="0">
                <a:solidFill>
                  <a:schemeClr val="accent1"/>
                </a:solidFill>
              </a:rPr>
              <a:t>Efficacy  x</a:t>
            </a:r>
          </a:p>
          <a:p>
            <a:pPr marL="169863" lvl="2" indent="0" algn="ctr">
              <a:spcBef>
                <a:spcPts val="1100"/>
              </a:spcBef>
              <a:buNone/>
            </a:pPr>
            <a:r>
              <a:rPr lang="en-US" sz="3600" dirty="0">
                <a:solidFill>
                  <a:schemeClr val="accent1"/>
                </a:solidFill>
              </a:rPr>
              <a:t>Access   x</a:t>
            </a:r>
          </a:p>
          <a:p>
            <a:pPr marL="169863" lvl="2" indent="0" algn="ctr">
              <a:spcBef>
                <a:spcPts val="1100"/>
              </a:spcBef>
              <a:buNone/>
            </a:pPr>
            <a:r>
              <a:rPr lang="en-US" sz="3600" dirty="0">
                <a:solidFill>
                  <a:schemeClr val="accent1"/>
                </a:solidFill>
              </a:rPr>
              <a:t>Appropriate diagnosis  x</a:t>
            </a:r>
          </a:p>
          <a:p>
            <a:pPr marL="169863" lvl="2" indent="0" algn="ctr">
              <a:spcBef>
                <a:spcPts val="1100"/>
              </a:spcBef>
              <a:buNone/>
            </a:pPr>
            <a:r>
              <a:rPr lang="en-US" sz="3600" dirty="0">
                <a:solidFill>
                  <a:schemeClr val="accent1"/>
                </a:solidFill>
              </a:rPr>
              <a:t>Appropriate/actual prescription x</a:t>
            </a:r>
          </a:p>
          <a:p>
            <a:pPr marL="169863" lvl="2" indent="0" algn="ctr">
              <a:spcBef>
                <a:spcPts val="1100"/>
              </a:spcBef>
              <a:buNone/>
            </a:pPr>
            <a:r>
              <a:rPr lang="en-US" sz="3600" dirty="0">
                <a:solidFill>
                  <a:schemeClr val="accent1"/>
                </a:solidFill>
              </a:rPr>
              <a:t>Adherence to treatment</a:t>
            </a:r>
          </a:p>
        </p:txBody>
      </p:sp>
    </p:spTree>
    <p:extLst>
      <p:ext uri="{BB962C8B-B14F-4D97-AF65-F5344CB8AC3E}">
        <p14:creationId xmlns:p14="http://schemas.microsoft.com/office/powerpoint/2010/main" val="39078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a:bodyPr>
          <a:lstStyle/>
          <a:p>
            <a:r>
              <a:rPr lang="es-CL" altLang="en-US" sz="3200" dirty="0"/>
              <a:t>Community Effectiveness</a:t>
            </a:r>
          </a:p>
        </p:txBody>
      </p:sp>
      <p:graphicFrame>
        <p:nvGraphicFramePr>
          <p:cNvPr id="59449" name="Group 57"/>
          <p:cNvGraphicFramePr>
            <a:graphicFrameLocks noGrp="1"/>
          </p:cNvGraphicFramePr>
          <p:nvPr>
            <p:ph idx="1"/>
            <p:extLst>
              <p:ext uri="{D42A27DB-BD31-4B8C-83A1-F6EECF244321}">
                <p14:modId xmlns:p14="http://schemas.microsoft.com/office/powerpoint/2010/main" val="120487090"/>
              </p:ext>
            </p:extLst>
          </p:nvPr>
        </p:nvGraphicFramePr>
        <p:xfrm>
          <a:off x="655092" y="1571481"/>
          <a:ext cx="10776479" cy="3326309"/>
        </p:xfrm>
        <a:graphic>
          <a:graphicData uri="http://schemas.openxmlformats.org/drawingml/2006/table">
            <a:tbl>
              <a:tblPr/>
              <a:tblGrid>
                <a:gridCol w="2347335">
                  <a:extLst>
                    <a:ext uri="{9D8B030D-6E8A-4147-A177-3AD203B41FA5}">
                      <a16:colId xmlns:a16="http://schemas.microsoft.com/office/drawing/2014/main" val="20000"/>
                    </a:ext>
                  </a:extLst>
                </a:gridCol>
                <a:gridCol w="1151368">
                  <a:extLst>
                    <a:ext uri="{9D8B030D-6E8A-4147-A177-3AD203B41FA5}">
                      <a16:colId xmlns:a16="http://schemas.microsoft.com/office/drawing/2014/main" val="20001"/>
                    </a:ext>
                  </a:extLst>
                </a:gridCol>
                <a:gridCol w="1086090">
                  <a:extLst>
                    <a:ext uri="{9D8B030D-6E8A-4147-A177-3AD203B41FA5}">
                      <a16:colId xmlns:a16="http://schemas.microsoft.com/office/drawing/2014/main" val="20002"/>
                    </a:ext>
                  </a:extLst>
                </a:gridCol>
                <a:gridCol w="1139587">
                  <a:extLst>
                    <a:ext uri="{9D8B030D-6E8A-4147-A177-3AD203B41FA5}">
                      <a16:colId xmlns:a16="http://schemas.microsoft.com/office/drawing/2014/main" val="20003"/>
                    </a:ext>
                  </a:extLst>
                </a:gridCol>
                <a:gridCol w="1226127">
                  <a:extLst>
                    <a:ext uri="{9D8B030D-6E8A-4147-A177-3AD203B41FA5}">
                      <a16:colId xmlns:a16="http://schemas.microsoft.com/office/drawing/2014/main" val="20004"/>
                    </a:ext>
                  </a:extLst>
                </a:gridCol>
                <a:gridCol w="1465119">
                  <a:extLst>
                    <a:ext uri="{9D8B030D-6E8A-4147-A177-3AD203B41FA5}">
                      <a16:colId xmlns:a16="http://schemas.microsoft.com/office/drawing/2014/main" val="20005"/>
                    </a:ext>
                  </a:extLst>
                </a:gridCol>
                <a:gridCol w="2360853">
                  <a:extLst>
                    <a:ext uri="{9D8B030D-6E8A-4147-A177-3AD203B41FA5}">
                      <a16:colId xmlns:a16="http://schemas.microsoft.com/office/drawing/2014/main" val="20006"/>
                    </a:ext>
                  </a:extLst>
                </a:gridCol>
              </a:tblGrid>
              <a:tr h="525780">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ts val="216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ndParaRP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Efficacy</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Access</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err="1">
                          <a:ln>
                            <a:noFill/>
                          </a:ln>
                          <a:solidFill>
                            <a:schemeClr val="accent2"/>
                          </a:solidFill>
                          <a:effectLst/>
                          <a:latin typeface="+mj-lt"/>
                        </a:rPr>
                        <a:t>Dx</a:t>
                      </a:r>
                      <a:endParaRPr kumimoji="1" lang="en-US" altLang="en-US" sz="2000" b="0" i="0" u="none" strike="noStrike" cap="none" normalizeH="0" baseline="0" dirty="0">
                        <a:ln>
                          <a:noFill/>
                        </a:ln>
                        <a:solidFill>
                          <a:schemeClr val="accent2"/>
                        </a:solidFill>
                        <a:effectLst/>
                        <a:latin typeface="+mj-lt"/>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Rx</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Adherence</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1"/>
                          </a:solidFill>
                          <a:effectLst/>
                          <a:latin typeface="+mj-lt"/>
                        </a:rPr>
                        <a:t>EFFECTIVENESS</a:t>
                      </a:r>
                    </a:p>
                  </a:txBody>
                  <a:tcPr marL="98545" marR="98545"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extLst>
                  <a:ext uri="{0D108BD9-81ED-4DB2-BD59-A6C34878D82A}">
                    <a16:rowId xmlns:a16="http://schemas.microsoft.com/office/drawing/2014/main" val="10000"/>
                  </a:ext>
                </a:extLst>
              </a:tr>
              <a:tr h="928755">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Intervention A</a:t>
                      </a: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2"/>
                          </a:solidFill>
                          <a:effectLst/>
                          <a:latin typeface="+mj-lt"/>
                          <a:ea typeface="Times New Roman" charset="0"/>
                          <a:cs typeface="Times New Roman" charset="0"/>
                        </a:rPr>
                        <a:t>48%</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80%</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85%</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85%</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70%</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1"/>
                          </a:solidFill>
                          <a:effectLst/>
                          <a:latin typeface="+mj-lt"/>
                          <a:ea typeface="Times New Roman" charset="0"/>
                          <a:cs typeface="Times New Roman" charset="0"/>
                        </a:rPr>
                        <a:t>19%</a:t>
                      </a:r>
                    </a:p>
                  </a:txBody>
                  <a:tcPr marL="96313" marR="96313"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928755">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ndParaRP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1"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1" i="0" u="none" strike="noStrike" cap="none" normalizeH="0" baseline="0" dirty="0">
                        <a:ln>
                          <a:noFill/>
                        </a:ln>
                        <a:solidFill>
                          <a:schemeClr val="accent1"/>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943019">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ndParaRP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1"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1" i="0" u="none" strike="noStrike" cap="none" normalizeH="0" baseline="0" dirty="0">
                        <a:ln>
                          <a:noFill/>
                        </a:ln>
                        <a:solidFill>
                          <a:schemeClr val="accent1"/>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7908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a:bodyPr>
          <a:lstStyle/>
          <a:p>
            <a:r>
              <a:rPr lang="es-CL" altLang="en-US" sz="3200" dirty="0"/>
              <a:t>Community Effectiveness</a:t>
            </a:r>
          </a:p>
        </p:txBody>
      </p:sp>
      <p:graphicFrame>
        <p:nvGraphicFramePr>
          <p:cNvPr id="59449" name="Group 57"/>
          <p:cNvGraphicFramePr>
            <a:graphicFrameLocks noGrp="1"/>
          </p:cNvGraphicFramePr>
          <p:nvPr>
            <p:ph idx="1"/>
            <p:extLst>
              <p:ext uri="{D42A27DB-BD31-4B8C-83A1-F6EECF244321}">
                <p14:modId xmlns:p14="http://schemas.microsoft.com/office/powerpoint/2010/main" val="1749723332"/>
              </p:ext>
            </p:extLst>
          </p:nvPr>
        </p:nvGraphicFramePr>
        <p:xfrm>
          <a:off x="655092" y="1571481"/>
          <a:ext cx="10776479" cy="3326309"/>
        </p:xfrm>
        <a:graphic>
          <a:graphicData uri="http://schemas.openxmlformats.org/drawingml/2006/table">
            <a:tbl>
              <a:tblPr/>
              <a:tblGrid>
                <a:gridCol w="2347335">
                  <a:extLst>
                    <a:ext uri="{9D8B030D-6E8A-4147-A177-3AD203B41FA5}">
                      <a16:colId xmlns:a16="http://schemas.microsoft.com/office/drawing/2014/main" val="20000"/>
                    </a:ext>
                  </a:extLst>
                </a:gridCol>
                <a:gridCol w="1151368">
                  <a:extLst>
                    <a:ext uri="{9D8B030D-6E8A-4147-A177-3AD203B41FA5}">
                      <a16:colId xmlns:a16="http://schemas.microsoft.com/office/drawing/2014/main" val="20001"/>
                    </a:ext>
                  </a:extLst>
                </a:gridCol>
                <a:gridCol w="1086090">
                  <a:extLst>
                    <a:ext uri="{9D8B030D-6E8A-4147-A177-3AD203B41FA5}">
                      <a16:colId xmlns:a16="http://schemas.microsoft.com/office/drawing/2014/main" val="20002"/>
                    </a:ext>
                  </a:extLst>
                </a:gridCol>
                <a:gridCol w="1139587">
                  <a:extLst>
                    <a:ext uri="{9D8B030D-6E8A-4147-A177-3AD203B41FA5}">
                      <a16:colId xmlns:a16="http://schemas.microsoft.com/office/drawing/2014/main" val="20003"/>
                    </a:ext>
                  </a:extLst>
                </a:gridCol>
                <a:gridCol w="1226127">
                  <a:extLst>
                    <a:ext uri="{9D8B030D-6E8A-4147-A177-3AD203B41FA5}">
                      <a16:colId xmlns:a16="http://schemas.microsoft.com/office/drawing/2014/main" val="20004"/>
                    </a:ext>
                  </a:extLst>
                </a:gridCol>
                <a:gridCol w="1465119">
                  <a:extLst>
                    <a:ext uri="{9D8B030D-6E8A-4147-A177-3AD203B41FA5}">
                      <a16:colId xmlns:a16="http://schemas.microsoft.com/office/drawing/2014/main" val="20005"/>
                    </a:ext>
                  </a:extLst>
                </a:gridCol>
                <a:gridCol w="2360853">
                  <a:extLst>
                    <a:ext uri="{9D8B030D-6E8A-4147-A177-3AD203B41FA5}">
                      <a16:colId xmlns:a16="http://schemas.microsoft.com/office/drawing/2014/main" val="20006"/>
                    </a:ext>
                  </a:extLst>
                </a:gridCol>
              </a:tblGrid>
              <a:tr h="525780">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ts val="216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ndParaRP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Efficacy</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Access</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err="1">
                          <a:ln>
                            <a:noFill/>
                          </a:ln>
                          <a:solidFill>
                            <a:schemeClr val="accent2"/>
                          </a:solidFill>
                          <a:effectLst/>
                          <a:latin typeface="+mj-lt"/>
                        </a:rPr>
                        <a:t>Dx</a:t>
                      </a:r>
                      <a:endParaRPr kumimoji="1" lang="en-US" altLang="en-US" sz="2000" b="0" i="0" u="none" strike="noStrike" cap="none" normalizeH="0" baseline="0" dirty="0">
                        <a:ln>
                          <a:noFill/>
                        </a:ln>
                        <a:solidFill>
                          <a:schemeClr val="accent2"/>
                        </a:solidFill>
                        <a:effectLst/>
                        <a:latin typeface="+mj-lt"/>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Rx</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Adherence</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1"/>
                          </a:solidFill>
                          <a:effectLst/>
                          <a:latin typeface="+mj-lt"/>
                        </a:rPr>
                        <a:t>EFFECTIVENESS</a:t>
                      </a:r>
                    </a:p>
                  </a:txBody>
                  <a:tcPr marL="98545" marR="98545"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extLst>
                  <a:ext uri="{0D108BD9-81ED-4DB2-BD59-A6C34878D82A}">
                    <a16:rowId xmlns:a16="http://schemas.microsoft.com/office/drawing/2014/main" val="10000"/>
                  </a:ext>
                </a:extLst>
              </a:tr>
              <a:tr h="928755">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Intervention A</a:t>
                      </a: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2"/>
                          </a:solidFill>
                          <a:effectLst/>
                          <a:latin typeface="+mj-lt"/>
                          <a:ea typeface="Times New Roman" charset="0"/>
                          <a:cs typeface="Times New Roman" charset="0"/>
                        </a:rPr>
                        <a:t>48%</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80%</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85%</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85%</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70%</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1"/>
                          </a:solidFill>
                          <a:effectLst/>
                          <a:latin typeface="+mj-lt"/>
                          <a:ea typeface="Times New Roman" charset="0"/>
                          <a:cs typeface="Times New Roman" charset="0"/>
                        </a:rPr>
                        <a:t>19%</a:t>
                      </a:r>
                    </a:p>
                  </a:txBody>
                  <a:tcPr marL="96313" marR="96313"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928755">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New Intervention</a:t>
                      </a: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2"/>
                          </a:solidFill>
                          <a:effectLst/>
                          <a:latin typeface="+mj-lt"/>
                          <a:ea typeface="Times New Roman" charset="0"/>
                          <a:cs typeface="Times New Roman" charset="0"/>
                        </a:rPr>
                        <a:t>60%</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80%</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85%</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85%</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70%</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1"/>
                          </a:solidFill>
                          <a:effectLst/>
                          <a:latin typeface="+mj-lt"/>
                          <a:ea typeface="Times New Roman" charset="0"/>
                          <a:cs typeface="Times New Roman" charset="0"/>
                        </a:rPr>
                        <a:t>24%</a:t>
                      </a:r>
                    </a:p>
                  </a:txBody>
                  <a:tcPr marL="98545" marR="98545"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943019">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ndParaRP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1"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endParaRPr kumimoji="1" lang="en-US" altLang="en-US" sz="2000" b="1" i="0" u="none" strike="noStrike" cap="none" normalizeH="0" baseline="0" dirty="0">
                        <a:ln>
                          <a:noFill/>
                        </a:ln>
                        <a:solidFill>
                          <a:schemeClr val="accent1"/>
                        </a:solidFill>
                        <a:effectLst/>
                        <a:latin typeface="+mj-lt"/>
                        <a:ea typeface="Times New Roman" charset="0"/>
                        <a:cs typeface="Times New Roman" charset="0"/>
                      </a:endParaRPr>
                    </a:p>
                  </a:txBody>
                  <a:tcPr marL="98545" marR="98545"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081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s-CL" altLang="en-US" dirty="0"/>
              <a:t>Community Effectiveness</a:t>
            </a:r>
          </a:p>
        </p:txBody>
      </p:sp>
      <p:graphicFrame>
        <p:nvGraphicFramePr>
          <p:cNvPr id="59449" name="Group 57"/>
          <p:cNvGraphicFramePr>
            <a:graphicFrameLocks noGrp="1"/>
          </p:cNvGraphicFramePr>
          <p:nvPr>
            <p:ph idx="1"/>
            <p:extLst>
              <p:ext uri="{D42A27DB-BD31-4B8C-83A1-F6EECF244321}">
                <p14:modId xmlns:p14="http://schemas.microsoft.com/office/powerpoint/2010/main" val="916053434"/>
              </p:ext>
            </p:extLst>
          </p:nvPr>
        </p:nvGraphicFramePr>
        <p:xfrm>
          <a:off x="655092" y="1571481"/>
          <a:ext cx="10776479" cy="3389130"/>
        </p:xfrm>
        <a:graphic>
          <a:graphicData uri="http://schemas.openxmlformats.org/drawingml/2006/table">
            <a:tbl>
              <a:tblPr/>
              <a:tblGrid>
                <a:gridCol w="2347335">
                  <a:extLst>
                    <a:ext uri="{9D8B030D-6E8A-4147-A177-3AD203B41FA5}">
                      <a16:colId xmlns:a16="http://schemas.microsoft.com/office/drawing/2014/main" val="20000"/>
                    </a:ext>
                  </a:extLst>
                </a:gridCol>
                <a:gridCol w="1151368">
                  <a:extLst>
                    <a:ext uri="{9D8B030D-6E8A-4147-A177-3AD203B41FA5}">
                      <a16:colId xmlns:a16="http://schemas.microsoft.com/office/drawing/2014/main" val="20001"/>
                    </a:ext>
                  </a:extLst>
                </a:gridCol>
                <a:gridCol w="1086090">
                  <a:extLst>
                    <a:ext uri="{9D8B030D-6E8A-4147-A177-3AD203B41FA5}">
                      <a16:colId xmlns:a16="http://schemas.microsoft.com/office/drawing/2014/main" val="20002"/>
                    </a:ext>
                  </a:extLst>
                </a:gridCol>
                <a:gridCol w="1139587">
                  <a:extLst>
                    <a:ext uri="{9D8B030D-6E8A-4147-A177-3AD203B41FA5}">
                      <a16:colId xmlns:a16="http://schemas.microsoft.com/office/drawing/2014/main" val="20003"/>
                    </a:ext>
                  </a:extLst>
                </a:gridCol>
                <a:gridCol w="1226127">
                  <a:extLst>
                    <a:ext uri="{9D8B030D-6E8A-4147-A177-3AD203B41FA5}">
                      <a16:colId xmlns:a16="http://schemas.microsoft.com/office/drawing/2014/main" val="20004"/>
                    </a:ext>
                  </a:extLst>
                </a:gridCol>
                <a:gridCol w="1465119">
                  <a:extLst>
                    <a:ext uri="{9D8B030D-6E8A-4147-A177-3AD203B41FA5}">
                      <a16:colId xmlns:a16="http://schemas.microsoft.com/office/drawing/2014/main" val="20005"/>
                    </a:ext>
                  </a:extLst>
                </a:gridCol>
                <a:gridCol w="2360853">
                  <a:extLst>
                    <a:ext uri="{9D8B030D-6E8A-4147-A177-3AD203B41FA5}">
                      <a16:colId xmlns:a16="http://schemas.microsoft.com/office/drawing/2014/main" val="20006"/>
                    </a:ext>
                  </a:extLst>
                </a:gridCol>
              </a:tblGrid>
              <a:tr h="525780">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ts val="2160"/>
                        </a:spcBef>
                        <a:spcAft>
                          <a:spcPct val="0"/>
                        </a:spcAft>
                        <a:buClr>
                          <a:schemeClr val="accent1"/>
                        </a:buClr>
                        <a:buSzPct val="70000"/>
                        <a:buFont typeface="Monotype Sorts" charset="2"/>
                        <a:buNone/>
                        <a:tabLst/>
                      </a:pPr>
                      <a:endParaRPr kumimoji="1" lang="en-US" altLang="en-US" sz="2000" b="0" i="0" u="none" strike="noStrike" cap="none" normalizeH="0" baseline="0" dirty="0">
                        <a:ln>
                          <a:noFill/>
                        </a:ln>
                        <a:solidFill>
                          <a:schemeClr val="accent2"/>
                        </a:solidFill>
                        <a:effectLst/>
                        <a:latin typeface="+mj-lt"/>
                      </a:endParaRP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Efficacy</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Access</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err="1">
                          <a:ln>
                            <a:noFill/>
                          </a:ln>
                          <a:solidFill>
                            <a:schemeClr val="accent2"/>
                          </a:solidFill>
                          <a:effectLst/>
                          <a:latin typeface="+mj-lt"/>
                        </a:rPr>
                        <a:t>Dx</a:t>
                      </a:r>
                      <a:endParaRPr kumimoji="1" lang="en-US" altLang="en-US" sz="2000" b="0" i="0" u="none" strike="noStrike" cap="none" normalizeH="0" baseline="0" dirty="0">
                        <a:ln>
                          <a:noFill/>
                        </a:ln>
                        <a:solidFill>
                          <a:schemeClr val="accent2"/>
                        </a:solidFill>
                        <a:effectLst/>
                        <a:latin typeface="+mj-lt"/>
                      </a:endParaRP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Rx</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Adherence</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ts val="216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1"/>
                          </a:solidFill>
                          <a:effectLst/>
                          <a:latin typeface="+mj-lt"/>
                        </a:rPr>
                        <a:t>EFFECTIVENESS</a:t>
                      </a:r>
                    </a:p>
                  </a:txBody>
                  <a:tcPr marL="98545" marR="98545"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extLst>
                  <a:ext uri="{0D108BD9-81ED-4DB2-BD59-A6C34878D82A}">
                    <a16:rowId xmlns:a16="http://schemas.microsoft.com/office/drawing/2014/main" val="10000"/>
                  </a:ext>
                </a:extLst>
              </a:tr>
              <a:tr h="928755">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Intervention A</a:t>
                      </a: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2"/>
                          </a:solidFill>
                          <a:effectLst/>
                          <a:latin typeface="+mj-lt"/>
                          <a:ea typeface="Times New Roman" charset="0"/>
                          <a:cs typeface="Times New Roman" charset="0"/>
                        </a:rPr>
                        <a:t>48%</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80%</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85%</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85%</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70%</a:t>
                      </a:r>
                    </a:p>
                  </a:txBody>
                  <a:tcPr marL="96313" marR="9631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1"/>
                          </a:solidFill>
                          <a:effectLst/>
                          <a:latin typeface="+mj-lt"/>
                          <a:ea typeface="Times New Roman" charset="0"/>
                          <a:cs typeface="Times New Roman" charset="0"/>
                        </a:rPr>
                        <a:t>19%</a:t>
                      </a:r>
                    </a:p>
                  </a:txBody>
                  <a:tcPr marL="96313" marR="96313"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928755">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New Intervention</a:t>
                      </a: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2"/>
                          </a:solidFill>
                          <a:effectLst/>
                          <a:latin typeface="+mj-lt"/>
                          <a:ea typeface="Times New Roman" charset="0"/>
                          <a:cs typeface="Times New Roman" charset="0"/>
                        </a:rPr>
                        <a:t>60%</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80%</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85%</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85%</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70%</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1"/>
                          </a:solidFill>
                          <a:effectLst/>
                          <a:latin typeface="+mj-lt"/>
                          <a:ea typeface="Times New Roman" charset="0"/>
                          <a:cs typeface="Times New Roman" charset="0"/>
                        </a:rPr>
                        <a:t>24%</a:t>
                      </a:r>
                    </a:p>
                  </a:txBody>
                  <a:tcPr marL="98545" marR="98545"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943019">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l"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rPr>
                        <a:t>Intervention A + change in other factors</a:t>
                      </a:r>
                    </a:p>
                  </a:txBody>
                  <a:tcPr marL="98545" marR="98545"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ECFF"/>
                    </a:solid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2"/>
                          </a:solidFill>
                          <a:effectLst/>
                          <a:latin typeface="+mj-lt"/>
                          <a:ea typeface="Times New Roman" charset="0"/>
                          <a:cs typeface="Times New Roman" charset="0"/>
                        </a:rPr>
                        <a:t>48%</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90%</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90%</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90%</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0" i="0" u="none" strike="noStrike" cap="none" normalizeH="0" baseline="0" dirty="0">
                          <a:ln>
                            <a:noFill/>
                          </a:ln>
                          <a:solidFill>
                            <a:schemeClr val="accent2"/>
                          </a:solidFill>
                          <a:effectLst/>
                          <a:latin typeface="+mj-lt"/>
                          <a:ea typeface="Times New Roman" charset="0"/>
                          <a:cs typeface="Times New Roman" charset="0"/>
                        </a:rPr>
                        <a:t>80%</a:t>
                      </a:r>
                    </a:p>
                  </a:txBody>
                  <a:tcPr marL="98545" marR="98545"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40000"/>
                        </a:spcBef>
                        <a:buClr>
                          <a:schemeClr val="accent1"/>
                        </a:buClr>
                        <a:buSzPct val="70000"/>
                        <a:buFont typeface="Monotype Sorts" charset="2"/>
                        <a:defRPr kumimoji="1" sz="2400">
                          <a:solidFill>
                            <a:schemeClr val="tx2"/>
                          </a:solidFill>
                          <a:latin typeface="Comic Sans MS" charset="0"/>
                        </a:defRPr>
                      </a:lvl1pPr>
                      <a:lvl2pPr marL="742950" indent="-285750" eaLnBrk="0" hangingPunct="0">
                        <a:spcBef>
                          <a:spcPct val="40000"/>
                        </a:spcBef>
                        <a:buClr>
                          <a:schemeClr val="accent1"/>
                        </a:buClr>
                        <a:buFont typeface="Wingdings" charset="2"/>
                        <a:defRPr kumimoji="1" sz="2000">
                          <a:solidFill>
                            <a:schemeClr val="tx2"/>
                          </a:solidFill>
                          <a:latin typeface="Comic Sans MS" charset="0"/>
                        </a:defRPr>
                      </a:lvl2pPr>
                      <a:lvl3pPr marL="1143000" indent="-228600" eaLnBrk="0" hangingPunct="0">
                        <a:spcBef>
                          <a:spcPct val="40000"/>
                        </a:spcBef>
                        <a:buClr>
                          <a:schemeClr val="accent2"/>
                        </a:buClr>
                        <a:defRPr kumimoji="1" sz="2000">
                          <a:solidFill>
                            <a:schemeClr val="tx2"/>
                          </a:solidFill>
                          <a:latin typeface="Comic Sans MS" charset="0"/>
                        </a:defRPr>
                      </a:lvl3pPr>
                      <a:lvl4pPr marL="1600200" indent="-228600" eaLnBrk="0" hangingPunct="0">
                        <a:spcBef>
                          <a:spcPct val="20000"/>
                        </a:spcBef>
                        <a:defRPr kumimoji="1">
                          <a:solidFill>
                            <a:schemeClr val="tx2"/>
                          </a:solidFill>
                          <a:latin typeface="Comic Sans MS" charset="0"/>
                        </a:defRPr>
                      </a:lvl4pPr>
                      <a:lvl5pPr marL="2057400" indent="-228600" eaLnBrk="0" hangingPunct="0">
                        <a:spcBef>
                          <a:spcPct val="20000"/>
                        </a:spcBef>
                        <a:defRPr kumimoji="1">
                          <a:solidFill>
                            <a:schemeClr val="tx2"/>
                          </a:solidFill>
                          <a:latin typeface="Comic Sans MS" charset="0"/>
                        </a:defRPr>
                      </a:lvl5pPr>
                      <a:lvl6pPr marL="2514600" indent="-228600" eaLnBrk="0" fontAlgn="base" hangingPunct="0">
                        <a:spcBef>
                          <a:spcPct val="20000"/>
                        </a:spcBef>
                        <a:spcAft>
                          <a:spcPct val="0"/>
                        </a:spcAft>
                        <a:defRPr kumimoji="1">
                          <a:solidFill>
                            <a:schemeClr val="tx2"/>
                          </a:solidFill>
                          <a:latin typeface="Comic Sans MS" charset="0"/>
                        </a:defRPr>
                      </a:lvl6pPr>
                      <a:lvl7pPr marL="2971800" indent="-228600" eaLnBrk="0" fontAlgn="base" hangingPunct="0">
                        <a:spcBef>
                          <a:spcPct val="20000"/>
                        </a:spcBef>
                        <a:spcAft>
                          <a:spcPct val="0"/>
                        </a:spcAft>
                        <a:defRPr kumimoji="1">
                          <a:solidFill>
                            <a:schemeClr val="tx2"/>
                          </a:solidFill>
                          <a:latin typeface="Comic Sans MS" charset="0"/>
                        </a:defRPr>
                      </a:lvl7pPr>
                      <a:lvl8pPr marL="3429000" indent="-228600" eaLnBrk="0" fontAlgn="base" hangingPunct="0">
                        <a:spcBef>
                          <a:spcPct val="20000"/>
                        </a:spcBef>
                        <a:spcAft>
                          <a:spcPct val="0"/>
                        </a:spcAft>
                        <a:defRPr kumimoji="1">
                          <a:solidFill>
                            <a:schemeClr val="tx2"/>
                          </a:solidFill>
                          <a:latin typeface="Comic Sans MS" charset="0"/>
                        </a:defRPr>
                      </a:lvl8pPr>
                      <a:lvl9pPr marL="3886200" indent="-228600" eaLnBrk="0" fontAlgn="base" hangingPunct="0">
                        <a:spcBef>
                          <a:spcPct val="20000"/>
                        </a:spcBef>
                        <a:spcAft>
                          <a:spcPct val="0"/>
                        </a:spcAft>
                        <a:defRPr kumimoji="1">
                          <a:solidFill>
                            <a:schemeClr val="tx2"/>
                          </a:solidFill>
                          <a:latin typeface="Comic Sans MS" charset="0"/>
                        </a:defRPr>
                      </a:lvl9pPr>
                    </a:lstStyle>
                    <a:p>
                      <a:pPr marL="0" marR="0" lvl="0" indent="0" algn="ctr" defTabSz="914400" rtl="0" eaLnBrk="0" fontAlgn="base" latinLnBrk="0" hangingPunct="0">
                        <a:lnSpc>
                          <a:spcPct val="100000"/>
                        </a:lnSpc>
                        <a:spcBef>
                          <a:spcPct val="40000"/>
                        </a:spcBef>
                        <a:spcAft>
                          <a:spcPct val="0"/>
                        </a:spcAft>
                        <a:buClr>
                          <a:schemeClr val="accent1"/>
                        </a:buClr>
                        <a:buSzPct val="70000"/>
                        <a:buFont typeface="Monotype Sorts" charset="2"/>
                        <a:buNone/>
                        <a:tabLst/>
                      </a:pPr>
                      <a:r>
                        <a:rPr kumimoji="1" lang="en-US" altLang="en-US" sz="2000" b="1" i="0" u="none" strike="noStrike" cap="none" normalizeH="0" baseline="0" dirty="0">
                          <a:ln>
                            <a:noFill/>
                          </a:ln>
                          <a:solidFill>
                            <a:schemeClr val="accent1"/>
                          </a:solidFill>
                          <a:effectLst/>
                          <a:latin typeface="+mj-lt"/>
                          <a:ea typeface="Times New Roman" charset="0"/>
                          <a:cs typeface="Times New Roman" charset="0"/>
                        </a:rPr>
                        <a:t>28%</a:t>
                      </a:r>
                    </a:p>
                  </a:txBody>
                  <a:tcPr marL="98545" marR="98545"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3167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80"/>
</p:tagLst>
</file>

<file path=ppt/tags/tag2.xml><?xml version="1.0" encoding="utf-8"?>
<p:tagLst xmlns:a="http://schemas.openxmlformats.org/drawingml/2006/main" xmlns:r="http://schemas.openxmlformats.org/officeDocument/2006/relationships" xmlns:p="http://schemas.openxmlformats.org/presentationml/2006/main">
  <p:tag name="AS_UNIQUEID" val="83"/>
</p:tagLst>
</file>

<file path=ppt/tags/tag3.xml><?xml version="1.0" encoding="utf-8"?>
<p:tagLst xmlns:a="http://schemas.openxmlformats.org/drawingml/2006/main" xmlns:r="http://schemas.openxmlformats.org/officeDocument/2006/relationships" xmlns:p="http://schemas.openxmlformats.org/presentationml/2006/main">
  <p:tag name="AS_UNIQUEID" val="85"/>
</p:tagLst>
</file>

<file path=ppt/tags/tag4.xml><?xml version="1.0" encoding="utf-8"?>
<p:tagLst xmlns:a="http://schemas.openxmlformats.org/drawingml/2006/main" xmlns:r="http://schemas.openxmlformats.org/officeDocument/2006/relationships" xmlns:p="http://schemas.openxmlformats.org/presentationml/2006/main">
  <p:tag name="AS_UNIQUEID" val="86"/>
</p:tagLst>
</file>

<file path=ppt/tags/tag5.xml><?xml version="1.0" encoding="utf-8"?>
<p:tagLst xmlns:a="http://schemas.openxmlformats.org/drawingml/2006/main" xmlns:r="http://schemas.openxmlformats.org/officeDocument/2006/relationships" xmlns:p="http://schemas.openxmlformats.org/presentationml/2006/main">
  <p:tag name="AS_UNIQUEID" val="88"/>
</p:tagLst>
</file>

<file path=ppt/tags/tag6.xml><?xml version="1.0" encoding="utf-8"?>
<p:tagLst xmlns:a="http://schemas.openxmlformats.org/drawingml/2006/main" xmlns:r="http://schemas.openxmlformats.org/officeDocument/2006/relationships" xmlns:p="http://schemas.openxmlformats.org/presentationml/2006/main">
  <p:tag name="AS_UNIQUEID" val="89"/>
</p:tagLst>
</file>

<file path=ppt/tags/tag7.xml><?xml version="1.0" encoding="utf-8"?>
<p:tagLst xmlns:a="http://schemas.openxmlformats.org/drawingml/2006/main" xmlns:r="http://schemas.openxmlformats.org/officeDocument/2006/relationships" xmlns:p="http://schemas.openxmlformats.org/presentationml/2006/main">
  <p:tag name="AS_UNIQUEID" val="90"/>
</p:tagLst>
</file>

<file path=ppt/theme/theme1.xml><?xml version="1.0" encoding="utf-8"?>
<a:theme xmlns:a="http://schemas.openxmlformats.org/drawingml/2006/main" name="Office Theme">
  <a:themeElements>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fontScheme name="MD Anders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Obs St" id="{D6CC255C-C209-EF45-B217-529F71BB917A}" vid="{72726B60-9C0A-7644-88D2-1544A90D2B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2.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3.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4.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5.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6.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7.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ppt/theme/themeOverride8.xml><?xml version="1.0" encoding="utf-8"?>
<a:themeOverride xmlns:a="http://schemas.openxmlformats.org/drawingml/2006/main">
  <a:clrScheme name="MD Anderson Basic">
    <a:dk1>
      <a:srgbClr val="413C38"/>
    </a:dk1>
    <a:lt1>
      <a:srgbClr val="FFFFFF"/>
    </a:lt1>
    <a:dk2>
      <a:srgbClr val="EE3124"/>
    </a:dk2>
    <a:lt2>
      <a:srgbClr val="FFFFFF"/>
    </a:lt2>
    <a:accent1>
      <a:srgbClr val="614B79"/>
    </a:accent1>
    <a:accent2>
      <a:srgbClr val="407EC9"/>
    </a:accent2>
    <a:accent3>
      <a:srgbClr val="789D4A"/>
    </a:accent3>
    <a:accent4>
      <a:srgbClr val="CB6015"/>
    </a:accent4>
    <a:accent5>
      <a:srgbClr val="D2CE9E"/>
    </a:accent5>
    <a:accent6>
      <a:srgbClr val="63666A"/>
    </a:accent6>
    <a:hlink>
      <a:srgbClr val="407EC9"/>
    </a:hlink>
    <a:folHlink>
      <a:srgbClr val="63666A"/>
    </a:folHlink>
  </a:clrScheme>
</a:themeOverride>
</file>

<file path=docProps/app.xml><?xml version="1.0" encoding="utf-8"?>
<Properties xmlns="http://schemas.openxmlformats.org/officeDocument/2006/extended-properties" xmlns:vt="http://schemas.openxmlformats.org/officeDocument/2006/docPropsVTypes">
  <Template>Office Theme</Template>
  <TotalTime>2185</TotalTime>
  <Words>1753</Words>
  <Application>Microsoft Macintosh PowerPoint</Application>
  <PresentationFormat>Widescreen</PresentationFormat>
  <Paragraphs>250</Paragraphs>
  <Slides>40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Abadi</vt:lpstr>
      <vt:lpstr>Arial</vt:lpstr>
      <vt:lpstr>Calibri</vt:lpstr>
      <vt:lpstr>Courier New</vt:lpstr>
      <vt:lpstr>Helvetica</vt:lpstr>
      <vt:lpstr>Monotype Sorts</vt:lpstr>
      <vt:lpstr>System Font Regular</vt:lpstr>
      <vt:lpstr>Times New Roman</vt:lpstr>
      <vt:lpstr>Wingdings</vt:lpstr>
      <vt:lpstr>Office Theme</vt:lpstr>
      <vt:lpstr>PowerPoint Presentation</vt:lpstr>
      <vt:lpstr>Overview</vt:lpstr>
      <vt:lpstr>PowerPoint Presentation</vt:lpstr>
      <vt:lpstr>Comparative Effectiveness Research (CER)</vt:lpstr>
      <vt:lpstr>Efficacy vs Effectiveness</vt:lpstr>
      <vt:lpstr>Community Effectiveness</vt:lpstr>
      <vt:lpstr>Community Effectiveness</vt:lpstr>
      <vt:lpstr>Community Effectiveness</vt:lpstr>
      <vt:lpstr>Community Effectiveness</vt:lpstr>
      <vt:lpstr>Comparative Effectiveness Research and Real-World Evidence</vt:lpstr>
      <vt:lpstr>Two Dimensions to CER: Effectiveness &amp; Comparisons</vt:lpstr>
      <vt:lpstr>Bird’s Eye View</vt:lpstr>
      <vt:lpstr>PowerPoint Presentation</vt:lpstr>
      <vt:lpstr>PowerPoint Presentation</vt:lpstr>
      <vt:lpstr>PowerPoint Presentation</vt:lpstr>
      <vt:lpstr>PowerPoint Presentation</vt:lpstr>
      <vt:lpstr>PowerPoint Presentation</vt:lpstr>
      <vt:lpstr>PowerPoint Presentation</vt:lpstr>
      <vt:lpstr>Life Expectancy at Birth</vt:lpstr>
      <vt:lpstr>PowerPoint Presentation</vt:lpstr>
      <vt:lpstr>PowerPoint Presentation</vt:lpstr>
      <vt:lpstr>PowerPoint Presentation</vt:lpstr>
      <vt:lpstr>PowerPoint Presentation</vt:lpstr>
      <vt:lpstr>How Do we Do with Cancer?</vt:lpstr>
      <vt:lpstr>PowerPoint Presentation</vt:lpstr>
      <vt:lpstr>PowerPoint Presentation</vt:lpstr>
      <vt:lpstr>Why do we need Comparative Effectiveness Research (CER)?</vt:lpstr>
      <vt:lpstr>PowerPoint Presentation</vt:lpstr>
      <vt:lpstr>Multiple Alternatives for Treatment Example: Rheumatoid Arthritis</vt:lpstr>
      <vt:lpstr>Patient Centered Outcomes Research (PCOR)</vt:lpstr>
      <vt:lpstr>Is all CER patient-centered?</vt:lpstr>
      <vt:lpstr>To respond to patients’ need, CER &amp; PCOR:</vt:lpstr>
      <vt:lpstr>CER Framework</vt:lpstr>
      <vt:lpstr>PCORI Methodology Standards</vt:lpstr>
      <vt:lpstr>PCORI Methodology Standards </vt:lpstr>
      <vt:lpstr>Standards for Specific Study Designs and Methods</vt:lpstr>
      <vt:lpstr>How to Develop a Research Question: PICOTS</vt:lpstr>
      <vt:lpstr>PCORI Standards for Formulating Research Questions</vt:lpstr>
      <vt:lpstr>PCORI Standards for Patient Centeredness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presentation</dc:title>
  <dc:creator>Suarez-Almazor,Maria</dc:creator>
  <cp:lastModifiedBy>Suarez-Almazor,Maria</cp:lastModifiedBy>
  <cp:revision>59</cp:revision>
  <dcterms:created xsi:type="dcterms:W3CDTF">2024-09-03T13:30:27Z</dcterms:created>
  <dcterms:modified xsi:type="dcterms:W3CDTF">2025-11-05T01:57:28Z</dcterms:modified>
</cp:coreProperties>
</file>